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2" r:id="rId2"/>
    <p:sldId id="256" r:id="rId3"/>
    <p:sldId id="257" r:id="rId4"/>
    <p:sldId id="258" r:id="rId5"/>
    <p:sldId id="293" r:id="rId6"/>
    <p:sldId id="294" r:id="rId7"/>
    <p:sldId id="259" r:id="rId8"/>
    <p:sldId id="260" r:id="rId9"/>
    <p:sldId id="261" r:id="rId10"/>
    <p:sldId id="262" r:id="rId11"/>
    <p:sldId id="263" r:id="rId12"/>
    <p:sldId id="264" r:id="rId13"/>
    <p:sldId id="265" r:id="rId14"/>
    <p:sldId id="266" r:id="rId15"/>
    <p:sldId id="267" r:id="rId16"/>
    <p:sldId id="268" r:id="rId17"/>
    <p:sldId id="269" r:id="rId18"/>
    <p:sldId id="273" r:id="rId19"/>
    <p:sldId id="274" r:id="rId20"/>
    <p:sldId id="270" r:id="rId21"/>
    <p:sldId id="295" r:id="rId22"/>
    <p:sldId id="275" r:id="rId23"/>
    <p:sldId id="276" r:id="rId24"/>
    <p:sldId id="277" r:id="rId25"/>
    <p:sldId id="278" r:id="rId26"/>
    <p:sldId id="279" r:id="rId27"/>
    <p:sldId id="280" r:id="rId28"/>
    <p:sldId id="291" r:id="rId29"/>
    <p:sldId id="281" r:id="rId30"/>
    <p:sldId id="282" r:id="rId31"/>
    <p:sldId id="283" r:id="rId32"/>
    <p:sldId id="284" r:id="rId33"/>
    <p:sldId id="285"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datta supnekar" initials="ds" lastIdx="1" clrIdx="0">
    <p:extLst>
      <p:ext uri="{19B8F6BF-5375-455C-9EA6-DF929625EA0E}">
        <p15:presenceInfo xmlns:p15="http://schemas.microsoft.com/office/powerpoint/2012/main" userId="68e90a606a78f3f9" providerId="Windows Live"/>
      </p:ext>
    </p:extLst>
  </p:cmAuthor>
  <p:cmAuthor id="2" name="abhaya shahare" initials="as" lastIdx="1" clrIdx="1">
    <p:extLst>
      <p:ext uri="{19B8F6BF-5375-455C-9EA6-DF929625EA0E}">
        <p15:presenceInfo xmlns:p15="http://schemas.microsoft.com/office/powerpoint/2012/main" userId="f4d09dbec8adf5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0182" autoAdjust="0"/>
  </p:normalViewPr>
  <p:slideViewPr>
    <p:cSldViewPr snapToGrid="0">
      <p:cViewPr varScale="1">
        <p:scale>
          <a:sx n="78" d="100"/>
          <a:sy n="78" d="100"/>
        </p:scale>
        <p:origin x="84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5D8B6-DBD2-405E-811A-773554D14A9B}" type="datetimeFigureOut">
              <a:rPr lang="en-IN" smtClean="0"/>
              <a:t>03-04-2021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13F1C-C0CA-4589-B592-48931CEF4685}" type="slidenum">
              <a:rPr lang="en-IN" smtClean="0"/>
              <a:t>‹#›</a:t>
            </a:fld>
            <a:endParaRPr lang="en-IN"/>
          </a:p>
        </p:txBody>
      </p:sp>
    </p:spTree>
    <p:extLst>
      <p:ext uri="{BB962C8B-B14F-4D97-AF65-F5344CB8AC3E}">
        <p14:creationId xmlns:p14="http://schemas.microsoft.com/office/powerpoint/2010/main" val="307940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F113F1C-C0CA-4589-B592-48931CEF4685}" type="slidenum">
              <a:rPr lang="en-IN" smtClean="0"/>
              <a:t>5</a:t>
            </a:fld>
            <a:endParaRPr lang="en-IN"/>
          </a:p>
        </p:txBody>
      </p:sp>
    </p:spTree>
    <p:extLst>
      <p:ext uri="{BB962C8B-B14F-4D97-AF65-F5344CB8AC3E}">
        <p14:creationId xmlns:p14="http://schemas.microsoft.com/office/powerpoint/2010/main" val="166997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F113F1C-C0CA-4589-B592-48931CEF4685}" type="slidenum">
              <a:rPr lang="en-IN" smtClean="0"/>
              <a:t>10</a:t>
            </a:fld>
            <a:endParaRPr lang="en-IN"/>
          </a:p>
        </p:txBody>
      </p:sp>
    </p:spTree>
    <p:extLst>
      <p:ext uri="{BB962C8B-B14F-4D97-AF65-F5344CB8AC3E}">
        <p14:creationId xmlns:p14="http://schemas.microsoft.com/office/powerpoint/2010/main" val="198243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9AEC-5684-4EE6-B531-930544D09A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4B0EE92-2C9D-4A0E-AC78-51B021CED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90104A-2C1B-4381-B978-F6245B67DC3D}"/>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5" name="Footer Placeholder 4">
            <a:extLst>
              <a:ext uri="{FF2B5EF4-FFF2-40B4-BE49-F238E27FC236}">
                <a16:creationId xmlns:a16="http://schemas.microsoft.com/office/drawing/2014/main" id="{B4AABF11-B6E2-4D2F-AE23-A0B269F5DD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008F7E-7E08-43C1-B89D-9C1FAAA934F6}"/>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2104592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E518-D307-444E-9883-37446CE9927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781FD7-5DE8-4A2C-9C6C-7307822145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E616B5-067E-437B-B792-B8A3DB34BE78}"/>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5" name="Footer Placeholder 4">
            <a:extLst>
              <a:ext uri="{FF2B5EF4-FFF2-40B4-BE49-F238E27FC236}">
                <a16:creationId xmlns:a16="http://schemas.microsoft.com/office/drawing/2014/main" id="{F6D693B7-544B-465D-B63A-C8A945DA6D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B32351-3D0C-4CA0-9E27-EEFBA8EB036D}"/>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348148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579933-E8C8-4AAE-9F9A-EB39A5AEA9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D9BEEB-8C85-424B-BC11-FD83632BC2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AC6CE8-7091-4723-AECE-6316CBF88561}"/>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5" name="Footer Placeholder 4">
            <a:extLst>
              <a:ext uri="{FF2B5EF4-FFF2-40B4-BE49-F238E27FC236}">
                <a16:creationId xmlns:a16="http://schemas.microsoft.com/office/drawing/2014/main" id="{BC52041C-BC3F-4CFF-A449-239C60C1C0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6345EA-4FE5-4929-8C3F-137963502390}"/>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129108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FCFC-E00E-472B-BB8B-05E734C150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468BC8-B66F-4E4B-AFB4-9DE39D171F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AD965D-C48F-43C0-B20F-35621E45A22F}"/>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5" name="Footer Placeholder 4">
            <a:extLst>
              <a:ext uri="{FF2B5EF4-FFF2-40B4-BE49-F238E27FC236}">
                <a16:creationId xmlns:a16="http://schemas.microsoft.com/office/drawing/2014/main" id="{A8698A04-6E86-4663-A022-91BE6CB8AB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90423D-C000-4167-9B85-63552D0E409D}"/>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1280999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71ACE-8204-4B18-B3F5-0E1422328C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6F7629-DF24-46C3-9CA1-9420CC4F4D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14BABF-7AC5-4FE1-9D3B-BEE907BE9666}"/>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5" name="Footer Placeholder 4">
            <a:extLst>
              <a:ext uri="{FF2B5EF4-FFF2-40B4-BE49-F238E27FC236}">
                <a16:creationId xmlns:a16="http://schemas.microsoft.com/office/drawing/2014/main" id="{381B9C6A-52D5-494A-B207-843EE0ABC2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D5AFDA-FC2A-4389-BD8E-66A2BB9C0ABF}"/>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6733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BD2F-EEEC-4B00-BB67-081CD94B3F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D9F1EF-47D5-4088-B5D8-B0A49DA7FD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8F71AF-5EA1-4297-9199-386D368416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B6955A-EDF0-4A7B-8459-8DC8DE0DE3B8}"/>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6" name="Footer Placeholder 5">
            <a:extLst>
              <a:ext uri="{FF2B5EF4-FFF2-40B4-BE49-F238E27FC236}">
                <a16:creationId xmlns:a16="http://schemas.microsoft.com/office/drawing/2014/main" id="{6AEF1704-00F0-4FA2-889E-5892A428DD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4C8BB7-5273-4937-8D8A-3FB7ECE0BC57}"/>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279807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753C-A225-46D2-826C-9CCFB491EF2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117E2C-2598-4E26-BEF9-CA6BA6E67E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6FAB8F-DDC4-40CE-95FE-1FF247DB17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0BFB6A-F87A-4849-91ED-5DA15868E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9CDADB-E605-4AB3-B9AA-B28146356E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9BC4B23-F910-4817-B22A-5D4A43C933B4}"/>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8" name="Footer Placeholder 7">
            <a:extLst>
              <a:ext uri="{FF2B5EF4-FFF2-40B4-BE49-F238E27FC236}">
                <a16:creationId xmlns:a16="http://schemas.microsoft.com/office/drawing/2014/main" id="{5C2F3A10-4713-4582-BC48-3DFD60353C8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ED83B3-85F5-4A18-8BE6-1C0294378770}"/>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301237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0490-BE92-42B4-B110-CD5ED9E2B74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8CAB7B-65C4-4F47-B678-C7BA50ACEDC0}"/>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4" name="Footer Placeholder 3">
            <a:extLst>
              <a:ext uri="{FF2B5EF4-FFF2-40B4-BE49-F238E27FC236}">
                <a16:creationId xmlns:a16="http://schemas.microsoft.com/office/drawing/2014/main" id="{505167ED-574C-4D33-8E96-6BB6920D48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7A99BC2-880A-4BD5-B6AE-8D6DEC1AEA32}"/>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49728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803890-2361-4E51-9E7D-942266E18F55}"/>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3" name="Footer Placeholder 2">
            <a:extLst>
              <a:ext uri="{FF2B5EF4-FFF2-40B4-BE49-F238E27FC236}">
                <a16:creationId xmlns:a16="http://schemas.microsoft.com/office/drawing/2014/main" id="{15E1B717-14C3-40E9-B744-303B9972D8F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67076E-C339-4192-AD8B-DD8B4821848A}"/>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1545234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6467D-C1AD-4D82-BE83-AA43BD9DB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214967-E6C7-46F3-B95D-268F7C470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067D60-0A82-4401-A44E-F1642C244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30829-7655-4A77-ADD4-EDF948A983CE}"/>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6" name="Footer Placeholder 5">
            <a:extLst>
              <a:ext uri="{FF2B5EF4-FFF2-40B4-BE49-F238E27FC236}">
                <a16:creationId xmlns:a16="http://schemas.microsoft.com/office/drawing/2014/main" id="{6CDB45E8-DC86-420F-B196-F266FF7D0C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022087-A10F-43E1-B543-4C41825FA0FB}"/>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637744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7811-BC05-4145-A9FA-2AA66D818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6EE5C4-0E86-4E17-A8EF-FC5673EC8F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472F44-DD93-4101-AC7B-30EBE8E41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918EA-396E-44F7-816A-FA74405EFFAF}"/>
              </a:ext>
            </a:extLst>
          </p:cNvPr>
          <p:cNvSpPr>
            <a:spLocks noGrp="1"/>
          </p:cNvSpPr>
          <p:nvPr>
            <p:ph type="dt" sz="half" idx="10"/>
          </p:nvPr>
        </p:nvSpPr>
        <p:spPr/>
        <p:txBody>
          <a:bodyPr/>
          <a:lstStyle/>
          <a:p>
            <a:fld id="{A57DF18F-9B2C-4A0B-9FE1-9F6C8EFA5B40}" type="datetimeFigureOut">
              <a:rPr lang="en-IN" smtClean="0"/>
              <a:t>03-04-2021</a:t>
            </a:fld>
            <a:endParaRPr lang="en-IN"/>
          </a:p>
        </p:txBody>
      </p:sp>
      <p:sp>
        <p:nvSpPr>
          <p:cNvPr id="6" name="Footer Placeholder 5">
            <a:extLst>
              <a:ext uri="{FF2B5EF4-FFF2-40B4-BE49-F238E27FC236}">
                <a16:creationId xmlns:a16="http://schemas.microsoft.com/office/drawing/2014/main" id="{C95FB700-41EB-4A1E-B502-26B7B18C27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A01CA7-22EA-4B24-8B4E-880A8E19208E}"/>
              </a:ext>
            </a:extLst>
          </p:cNvPr>
          <p:cNvSpPr>
            <a:spLocks noGrp="1"/>
          </p:cNvSpPr>
          <p:nvPr>
            <p:ph type="sldNum" sz="quarter" idx="12"/>
          </p:nvPr>
        </p:nvSpPr>
        <p:spPr/>
        <p:txBody>
          <a:bodyPr/>
          <a:lstStyle/>
          <a:p>
            <a:fld id="{6BE568E4-DEED-4C01-9DEB-1300B282DA4E}" type="slidenum">
              <a:rPr lang="en-IN" smtClean="0"/>
              <a:t>‹#›</a:t>
            </a:fld>
            <a:endParaRPr lang="en-IN"/>
          </a:p>
        </p:txBody>
      </p:sp>
    </p:spTree>
    <p:extLst>
      <p:ext uri="{BB962C8B-B14F-4D97-AF65-F5344CB8AC3E}">
        <p14:creationId xmlns:p14="http://schemas.microsoft.com/office/powerpoint/2010/main" val="506238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4B4849-7EF3-426D-A5BA-AD8F923911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22A89D-77F5-4744-9E61-1430C431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1A372D-DC78-4782-A4D3-FFC6FDA9D7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DF18F-9B2C-4A0B-9FE1-9F6C8EFA5B40}" type="datetimeFigureOut">
              <a:rPr lang="en-IN" smtClean="0"/>
              <a:t>03-04-2021</a:t>
            </a:fld>
            <a:endParaRPr lang="en-IN"/>
          </a:p>
        </p:txBody>
      </p:sp>
      <p:sp>
        <p:nvSpPr>
          <p:cNvPr id="5" name="Footer Placeholder 4">
            <a:extLst>
              <a:ext uri="{FF2B5EF4-FFF2-40B4-BE49-F238E27FC236}">
                <a16:creationId xmlns:a16="http://schemas.microsoft.com/office/drawing/2014/main" id="{167A08D7-C0D6-40F5-ABD9-CFDFCD9DAA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9A37CC8-65B8-448E-9935-C7B47C564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E568E4-DEED-4C01-9DEB-1300B282DA4E}" type="slidenum">
              <a:rPr lang="en-IN" smtClean="0"/>
              <a:t>‹#›</a:t>
            </a:fld>
            <a:endParaRPr lang="en-IN"/>
          </a:p>
        </p:txBody>
      </p:sp>
    </p:spTree>
    <p:extLst>
      <p:ext uri="{BB962C8B-B14F-4D97-AF65-F5344CB8AC3E}">
        <p14:creationId xmlns:p14="http://schemas.microsoft.com/office/powerpoint/2010/main" val="2538411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56758" y="313642"/>
            <a:ext cx="2171928" cy="2110243"/>
          </a:xfrm>
          <a:prstGeom prst="rect">
            <a:avLst/>
          </a:prstGeom>
        </p:spPr>
      </p:pic>
      <p:sp>
        <p:nvSpPr>
          <p:cNvPr id="4" name="TextBox 3"/>
          <p:cNvSpPr txBox="1"/>
          <p:nvPr/>
        </p:nvSpPr>
        <p:spPr>
          <a:xfrm>
            <a:off x="4441371" y="653143"/>
            <a:ext cx="5529943" cy="830997"/>
          </a:xfrm>
          <a:prstGeom prst="rect">
            <a:avLst/>
          </a:prstGeom>
          <a:noFill/>
        </p:spPr>
        <p:txBody>
          <a:bodyPr wrap="square" rtlCol="0">
            <a:spAutoFit/>
          </a:bodyPr>
          <a:lstStyle/>
          <a:p>
            <a:r>
              <a:rPr lang="en-US" sz="4800" b="1" dirty="0"/>
              <a:t>CAPSTONE PROJECT</a:t>
            </a:r>
          </a:p>
        </p:txBody>
      </p:sp>
      <p:sp>
        <p:nvSpPr>
          <p:cNvPr id="5" name="TextBox 4"/>
          <p:cNvSpPr txBox="1"/>
          <p:nvPr/>
        </p:nvSpPr>
        <p:spPr>
          <a:xfrm>
            <a:off x="5558971" y="3318570"/>
            <a:ext cx="6633029" cy="3108543"/>
          </a:xfrm>
          <a:prstGeom prst="rect">
            <a:avLst/>
          </a:prstGeom>
          <a:noFill/>
        </p:spPr>
        <p:txBody>
          <a:bodyPr wrap="square" rtlCol="0">
            <a:spAutoFit/>
          </a:bodyPr>
          <a:lstStyle/>
          <a:p>
            <a:r>
              <a:rPr lang="en-US" sz="2800" b="1" dirty="0"/>
              <a:t>Submitted By:</a:t>
            </a:r>
          </a:p>
          <a:p>
            <a:r>
              <a:rPr lang="en-US" sz="2800" b="1" dirty="0"/>
              <a:t> </a:t>
            </a:r>
          </a:p>
          <a:p>
            <a:r>
              <a:rPr lang="en-US" sz="2800" b="1" dirty="0"/>
              <a:t>Abhaya Prakash Shahare</a:t>
            </a:r>
          </a:p>
          <a:p>
            <a:r>
              <a:rPr lang="en-US" sz="2800" b="1" dirty="0"/>
              <a:t>Ajeet Singh </a:t>
            </a:r>
            <a:r>
              <a:rPr lang="en-US" sz="2800" b="1" dirty="0" err="1"/>
              <a:t>Shekhawat</a:t>
            </a:r>
            <a:endParaRPr lang="en-US" sz="2800" b="1" dirty="0"/>
          </a:p>
          <a:p>
            <a:r>
              <a:rPr lang="en-US" sz="2800" b="1" dirty="0"/>
              <a:t> </a:t>
            </a:r>
          </a:p>
          <a:p>
            <a:r>
              <a:rPr lang="en-US" sz="2800" b="1" dirty="0"/>
              <a:t>Course and Batch: DSP-01 Oct 2019</a:t>
            </a:r>
          </a:p>
          <a:p>
            <a:r>
              <a:rPr lang="en-US" sz="2800" b="1" dirty="0"/>
              <a:t> </a:t>
            </a:r>
          </a:p>
        </p:txBody>
      </p:sp>
    </p:spTree>
    <p:extLst>
      <p:ext uri="{BB962C8B-B14F-4D97-AF65-F5344CB8AC3E}">
        <p14:creationId xmlns:p14="http://schemas.microsoft.com/office/powerpoint/2010/main" val="664965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1EDE-6A3D-4753-9E66-004F5D029871}"/>
              </a:ext>
            </a:extLst>
          </p:cNvPr>
          <p:cNvSpPr>
            <a:spLocks noGrp="1"/>
          </p:cNvSpPr>
          <p:nvPr>
            <p:ph type="title"/>
          </p:nvPr>
        </p:nvSpPr>
        <p:spPr>
          <a:xfrm>
            <a:off x="838200" y="365125"/>
            <a:ext cx="10515600" cy="913069"/>
          </a:xfrm>
        </p:spPr>
        <p:txBody>
          <a:bodyPr>
            <a:normAutofit/>
          </a:bodyPr>
          <a:lstStyle/>
          <a:p>
            <a:r>
              <a:rPr lang="en-US" sz="4000" b="1" dirty="0"/>
              <a:t>Null Value Treatment and Feature Manipulation:</a:t>
            </a:r>
            <a:endParaRPr lang="en-IN" sz="4000" dirty="0"/>
          </a:p>
        </p:txBody>
      </p:sp>
      <p:sp>
        <p:nvSpPr>
          <p:cNvPr id="10" name="Content Placeholder 9">
            <a:extLst>
              <a:ext uri="{FF2B5EF4-FFF2-40B4-BE49-F238E27FC236}">
                <a16:creationId xmlns:a16="http://schemas.microsoft.com/office/drawing/2014/main" id="{9D2ED7E5-A451-4EED-ABE3-D6B6E57DAC49}"/>
              </a:ext>
            </a:extLst>
          </p:cNvPr>
          <p:cNvSpPr>
            <a:spLocks noGrp="1"/>
          </p:cNvSpPr>
          <p:nvPr>
            <p:ph idx="1"/>
          </p:nvPr>
        </p:nvSpPr>
        <p:spPr>
          <a:xfrm>
            <a:off x="838200" y="1278194"/>
            <a:ext cx="10515600" cy="4898769"/>
          </a:xfrm>
        </p:spPr>
        <p:txBody>
          <a:bodyPr/>
          <a:lstStyle/>
          <a:p>
            <a:pPr algn="just"/>
            <a:r>
              <a:rPr lang="en-US" dirty="0"/>
              <a:t>The difference between next payment date and last payment date can provide us with the information of for how long the installment amount has been due.</a:t>
            </a:r>
          </a:p>
          <a:p>
            <a:pPr algn="just"/>
            <a:r>
              <a:rPr lang="en-US" dirty="0"/>
              <a:t>A new variable named “</a:t>
            </a:r>
            <a:r>
              <a:rPr lang="en-US" dirty="0" err="1"/>
              <a:t>due_time</a:t>
            </a:r>
            <a:r>
              <a:rPr lang="en-US" dirty="0"/>
              <a:t>” is created using these two variables. “</a:t>
            </a:r>
            <a:r>
              <a:rPr lang="en-US" dirty="0" err="1"/>
              <a:t>last_pymnt_d</a:t>
            </a:r>
            <a:r>
              <a:rPr lang="en-US" dirty="0"/>
              <a:t>” and “</a:t>
            </a:r>
            <a:r>
              <a:rPr lang="en-US" dirty="0" err="1"/>
              <a:t>next_pymnt_d</a:t>
            </a:r>
            <a:r>
              <a:rPr lang="en-US" dirty="0"/>
              <a:t>” deleted in the latter.</a:t>
            </a:r>
            <a:endParaRPr lang="en-IN" dirty="0"/>
          </a:p>
        </p:txBody>
      </p:sp>
      <p:pic>
        <p:nvPicPr>
          <p:cNvPr id="12" name="Picture 11">
            <a:extLst>
              <a:ext uri="{FF2B5EF4-FFF2-40B4-BE49-F238E27FC236}">
                <a16:creationId xmlns:a16="http://schemas.microsoft.com/office/drawing/2014/main" id="{52B941A2-FD37-41C1-B1A2-771251E4F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218" y="3510116"/>
            <a:ext cx="10311581" cy="3141704"/>
          </a:xfrm>
          <a:prstGeom prst="rect">
            <a:avLst/>
          </a:prstGeom>
        </p:spPr>
      </p:pic>
    </p:spTree>
    <p:extLst>
      <p:ext uri="{BB962C8B-B14F-4D97-AF65-F5344CB8AC3E}">
        <p14:creationId xmlns:p14="http://schemas.microsoft.com/office/powerpoint/2010/main" val="20482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D943E-AE4E-47E5-BB63-77B1298A2E22}"/>
              </a:ext>
            </a:extLst>
          </p:cNvPr>
          <p:cNvSpPr>
            <a:spLocks noGrp="1"/>
          </p:cNvSpPr>
          <p:nvPr>
            <p:ph idx="1"/>
          </p:nvPr>
        </p:nvSpPr>
        <p:spPr>
          <a:xfrm>
            <a:off x="838200" y="589935"/>
            <a:ext cx="10515600" cy="5902940"/>
          </a:xfrm>
        </p:spPr>
        <p:txBody>
          <a:bodyPr/>
          <a:lstStyle/>
          <a:p>
            <a:r>
              <a:rPr lang="en-US" dirty="0"/>
              <a:t>Before transforming the Object data types to numerical data types, the null values are to be treated .</a:t>
            </a:r>
          </a:p>
          <a:p>
            <a:r>
              <a:rPr lang="en-US" dirty="0"/>
              <a:t>The null values are replaced with value 0, under the assumption of data unavailability.</a:t>
            </a:r>
          </a:p>
          <a:p>
            <a:pPr marL="0" indent="0">
              <a:buNone/>
            </a:pPr>
            <a:endParaRPr lang="en-IN" dirty="0"/>
          </a:p>
          <a:p>
            <a:pPr marL="0" indent="0">
              <a:buNone/>
            </a:pPr>
            <a:endParaRPr lang="en-IN" dirty="0"/>
          </a:p>
        </p:txBody>
      </p:sp>
      <p:pic>
        <p:nvPicPr>
          <p:cNvPr id="10" name="Picture 9">
            <a:extLst>
              <a:ext uri="{FF2B5EF4-FFF2-40B4-BE49-F238E27FC236}">
                <a16:creationId xmlns:a16="http://schemas.microsoft.com/office/drawing/2014/main" id="{5B163A9D-E99F-4CEA-A6ED-D1F731070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553" y="2458064"/>
            <a:ext cx="9921092" cy="3696930"/>
          </a:xfrm>
          <a:prstGeom prst="rect">
            <a:avLst/>
          </a:prstGeom>
        </p:spPr>
      </p:pic>
    </p:spTree>
    <p:extLst>
      <p:ext uri="{BB962C8B-B14F-4D97-AF65-F5344CB8AC3E}">
        <p14:creationId xmlns:p14="http://schemas.microsoft.com/office/powerpoint/2010/main" val="39196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26E423-890F-450F-81DE-5B4ECDE8F89E}"/>
              </a:ext>
            </a:extLst>
          </p:cNvPr>
          <p:cNvSpPr>
            <a:spLocks noGrp="1"/>
          </p:cNvSpPr>
          <p:nvPr>
            <p:ph idx="1"/>
          </p:nvPr>
        </p:nvSpPr>
        <p:spPr>
          <a:xfrm>
            <a:off x="838200" y="471948"/>
            <a:ext cx="10515600" cy="6196707"/>
          </a:xfrm>
        </p:spPr>
        <p:txBody>
          <a:bodyPr/>
          <a:lstStyle/>
          <a:p>
            <a:r>
              <a:rPr lang="en-IN" dirty="0"/>
              <a:t>All the null values are now converted to non-null values and the data set is ready for the further process.</a:t>
            </a:r>
          </a:p>
          <a:p>
            <a:pPr marL="0" indent="0">
              <a:buNone/>
            </a:pPr>
            <a:endParaRPr lang="en-IN" dirty="0"/>
          </a:p>
        </p:txBody>
      </p:sp>
      <p:pic>
        <p:nvPicPr>
          <p:cNvPr id="8" name="Picture 7">
            <a:extLst>
              <a:ext uri="{FF2B5EF4-FFF2-40B4-BE49-F238E27FC236}">
                <a16:creationId xmlns:a16="http://schemas.microsoft.com/office/drawing/2014/main" id="{044DBC81-B237-4381-B1C3-F01C5406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599" y="1761593"/>
            <a:ext cx="10094343" cy="2967723"/>
          </a:xfrm>
          <a:prstGeom prst="rect">
            <a:avLst/>
          </a:prstGeom>
        </p:spPr>
      </p:pic>
    </p:spTree>
    <p:extLst>
      <p:ext uri="{BB962C8B-B14F-4D97-AF65-F5344CB8AC3E}">
        <p14:creationId xmlns:p14="http://schemas.microsoft.com/office/powerpoint/2010/main" val="3204080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95727-9677-4B62-9C85-51EB2ABA4F59}"/>
              </a:ext>
            </a:extLst>
          </p:cNvPr>
          <p:cNvSpPr>
            <a:spLocks noGrp="1"/>
          </p:cNvSpPr>
          <p:nvPr>
            <p:ph idx="1"/>
          </p:nvPr>
        </p:nvSpPr>
        <p:spPr>
          <a:xfrm>
            <a:off x="631723" y="550606"/>
            <a:ext cx="10515600" cy="5646022"/>
          </a:xfrm>
        </p:spPr>
        <p:txBody>
          <a:bodyPr>
            <a:normAutofit/>
          </a:bodyPr>
          <a:lstStyle/>
          <a:p>
            <a:pPr algn="just"/>
            <a:r>
              <a:rPr lang="en-IN" sz="2400" dirty="0"/>
              <a:t>A new feature called “</a:t>
            </a:r>
            <a:r>
              <a:rPr lang="en-IN" sz="2400" dirty="0" err="1"/>
              <a:t>credit_hist</a:t>
            </a:r>
            <a:r>
              <a:rPr lang="en-IN" sz="2400" dirty="0"/>
              <a:t>” created to give information about the credit history of a loan applicant. The feature values are calculated using values from variables “</a:t>
            </a:r>
            <a:r>
              <a:rPr lang="en-IN" sz="2400" dirty="0" err="1"/>
              <a:t>earliest_cedit_line</a:t>
            </a:r>
            <a:r>
              <a:rPr lang="en-IN" sz="2400" dirty="0"/>
              <a:t>” and “</a:t>
            </a:r>
            <a:r>
              <a:rPr lang="en-IN" sz="2400" dirty="0" err="1"/>
              <a:t>issue_d</a:t>
            </a:r>
            <a:r>
              <a:rPr lang="en-IN" sz="2400" dirty="0"/>
              <a:t>”</a:t>
            </a:r>
          </a:p>
          <a:p>
            <a:pPr algn="just"/>
            <a:r>
              <a:rPr lang="en-IN" sz="2400" dirty="0"/>
              <a:t>A new feature created using “</a:t>
            </a:r>
            <a:r>
              <a:rPr lang="en-IN" sz="2400" dirty="0" err="1"/>
              <a:t>open_acc</a:t>
            </a:r>
            <a:r>
              <a:rPr lang="en-IN" sz="2400" dirty="0"/>
              <a:t>” and “</a:t>
            </a:r>
            <a:r>
              <a:rPr lang="en-IN" sz="2400" dirty="0" err="1"/>
              <a:t>total_acc</a:t>
            </a:r>
            <a:r>
              <a:rPr lang="en-IN" sz="2400" dirty="0"/>
              <a:t>” and entitled as “</a:t>
            </a:r>
            <a:r>
              <a:rPr lang="en-IN" sz="2400" dirty="0" err="1"/>
              <a:t>credit_line_ratio</a:t>
            </a:r>
            <a:r>
              <a:rPr lang="en-IN" sz="2400" dirty="0"/>
              <a:t>”, a feature that gives information about how many credit lines are available w.r.to the total credit lines for an applicant.</a:t>
            </a:r>
          </a:p>
        </p:txBody>
      </p:sp>
      <p:pic>
        <p:nvPicPr>
          <p:cNvPr id="10" name="Picture 9">
            <a:extLst>
              <a:ext uri="{FF2B5EF4-FFF2-40B4-BE49-F238E27FC236}">
                <a16:creationId xmlns:a16="http://schemas.microsoft.com/office/drawing/2014/main" id="{AA2E8028-5841-44B6-81E6-471D81D199F2}"/>
              </a:ext>
            </a:extLst>
          </p:cNvPr>
          <p:cNvPicPr>
            <a:picLocks noChangeAspect="1"/>
          </p:cNvPicPr>
          <p:nvPr/>
        </p:nvPicPr>
        <p:blipFill rotWithShape="1">
          <a:blip r:embed="rId2">
            <a:extLst>
              <a:ext uri="{28A0092B-C50C-407E-A947-70E740481C1C}">
                <a14:useLocalDpi xmlns:a14="http://schemas.microsoft.com/office/drawing/2010/main" val="0"/>
              </a:ext>
            </a:extLst>
          </a:blip>
          <a:srcRect t="51587"/>
          <a:stretch/>
        </p:blipFill>
        <p:spPr>
          <a:xfrm>
            <a:off x="730654" y="2969342"/>
            <a:ext cx="10242146" cy="3028335"/>
          </a:xfrm>
          <a:prstGeom prst="rect">
            <a:avLst/>
          </a:prstGeom>
        </p:spPr>
      </p:pic>
    </p:spTree>
    <p:extLst>
      <p:ext uri="{BB962C8B-B14F-4D97-AF65-F5344CB8AC3E}">
        <p14:creationId xmlns:p14="http://schemas.microsoft.com/office/powerpoint/2010/main" val="262280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DF4A39-84DA-4B88-84FF-73C9C6445C19}"/>
              </a:ext>
            </a:extLst>
          </p:cNvPr>
          <p:cNvSpPr>
            <a:spLocks noGrp="1"/>
          </p:cNvSpPr>
          <p:nvPr>
            <p:ph idx="1"/>
          </p:nvPr>
        </p:nvSpPr>
        <p:spPr>
          <a:xfrm>
            <a:off x="838200" y="678426"/>
            <a:ext cx="10515600" cy="5498537"/>
          </a:xfrm>
        </p:spPr>
        <p:txBody>
          <a:bodyPr/>
          <a:lstStyle/>
          <a:p>
            <a:r>
              <a:rPr lang="en-US" sz="2400" dirty="0"/>
              <a:t>The remaining variables such as </a:t>
            </a:r>
            <a:r>
              <a:rPr lang="en-US" sz="2400" dirty="0" err="1"/>
              <a:t>emp_length</a:t>
            </a:r>
            <a:r>
              <a:rPr lang="en-US" sz="2400" dirty="0"/>
              <a:t>, grade, subgrade, and term, converted to numeric values using Manual Encoding as follows :</a:t>
            </a:r>
          </a:p>
          <a:p>
            <a:pPr marL="0" indent="0">
              <a:buNone/>
            </a:pPr>
            <a:endParaRPr lang="en-IN" dirty="0"/>
          </a:p>
          <a:p>
            <a:pPr marL="0" indent="0">
              <a:buNone/>
            </a:pPr>
            <a:endParaRPr lang="en-IN" dirty="0"/>
          </a:p>
        </p:txBody>
      </p:sp>
      <p:pic>
        <p:nvPicPr>
          <p:cNvPr id="10" name="Picture 9">
            <a:extLst>
              <a:ext uri="{FF2B5EF4-FFF2-40B4-BE49-F238E27FC236}">
                <a16:creationId xmlns:a16="http://schemas.microsoft.com/office/drawing/2014/main" id="{F4C89CA1-FD48-4AA9-8CB4-057AA5DAC0BA}"/>
              </a:ext>
            </a:extLst>
          </p:cNvPr>
          <p:cNvPicPr>
            <a:picLocks noChangeAspect="1"/>
          </p:cNvPicPr>
          <p:nvPr/>
        </p:nvPicPr>
        <p:blipFill rotWithShape="1">
          <a:blip r:embed="rId2">
            <a:extLst>
              <a:ext uri="{28A0092B-C50C-407E-A947-70E740481C1C}">
                <a14:useLocalDpi xmlns:a14="http://schemas.microsoft.com/office/drawing/2010/main" val="0"/>
              </a:ext>
            </a:extLst>
          </a:blip>
          <a:srcRect b="63604"/>
          <a:stretch/>
        </p:blipFill>
        <p:spPr>
          <a:xfrm>
            <a:off x="1084614" y="1566594"/>
            <a:ext cx="9721037" cy="1861100"/>
          </a:xfrm>
          <a:prstGeom prst="rect">
            <a:avLst/>
          </a:prstGeom>
        </p:spPr>
      </p:pic>
      <p:pic>
        <p:nvPicPr>
          <p:cNvPr id="12" name="Picture 11">
            <a:extLst>
              <a:ext uri="{FF2B5EF4-FFF2-40B4-BE49-F238E27FC236}">
                <a16:creationId xmlns:a16="http://schemas.microsoft.com/office/drawing/2014/main" id="{B35E5DBC-53D3-4465-A76D-A2E7674D4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14" y="3427694"/>
            <a:ext cx="9721037" cy="3002540"/>
          </a:xfrm>
          <a:prstGeom prst="rect">
            <a:avLst/>
          </a:prstGeom>
        </p:spPr>
      </p:pic>
    </p:spTree>
    <p:extLst>
      <p:ext uri="{BB962C8B-B14F-4D97-AF65-F5344CB8AC3E}">
        <p14:creationId xmlns:p14="http://schemas.microsoft.com/office/powerpoint/2010/main" val="2219628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FA8D-FF9D-49EA-AA8B-970AC0BD3C60}"/>
              </a:ext>
            </a:extLst>
          </p:cNvPr>
          <p:cNvSpPr>
            <a:spLocks noGrp="1"/>
          </p:cNvSpPr>
          <p:nvPr>
            <p:ph type="title"/>
          </p:nvPr>
        </p:nvSpPr>
        <p:spPr>
          <a:xfrm>
            <a:off x="838200" y="365125"/>
            <a:ext cx="10515600" cy="694603"/>
          </a:xfrm>
        </p:spPr>
        <p:txBody>
          <a:bodyPr>
            <a:normAutofit fontScale="90000"/>
          </a:bodyPr>
          <a:lstStyle/>
          <a:p>
            <a:r>
              <a:rPr lang="en-US" b="1" dirty="0"/>
              <a:t>Train-Test Data Split:</a:t>
            </a:r>
            <a:endParaRPr lang="en-IN" dirty="0"/>
          </a:p>
        </p:txBody>
      </p:sp>
      <p:sp>
        <p:nvSpPr>
          <p:cNvPr id="3" name="Content Placeholder 2">
            <a:extLst>
              <a:ext uri="{FF2B5EF4-FFF2-40B4-BE49-F238E27FC236}">
                <a16:creationId xmlns:a16="http://schemas.microsoft.com/office/drawing/2014/main" id="{0926BD4E-3825-4EC3-8F50-C7A6A914833D}"/>
              </a:ext>
            </a:extLst>
          </p:cNvPr>
          <p:cNvSpPr>
            <a:spLocks noGrp="1"/>
          </p:cNvSpPr>
          <p:nvPr>
            <p:ph idx="1"/>
          </p:nvPr>
        </p:nvSpPr>
        <p:spPr>
          <a:xfrm>
            <a:off x="422787" y="1059729"/>
            <a:ext cx="11228438" cy="3905562"/>
          </a:xfrm>
        </p:spPr>
        <p:txBody>
          <a:bodyPr/>
          <a:lstStyle/>
          <a:p>
            <a:pPr lvl="0" algn="just"/>
            <a:r>
              <a:rPr lang="en-US" sz="2400" dirty="0"/>
              <a:t>As per the documentation, the available data has been split into train and test.</a:t>
            </a:r>
          </a:p>
          <a:p>
            <a:pPr lvl="0" algn="just"/>
            <a:r>
              <a:rPr lang="en-US" sz="2400" dirty="0"/>
              <a:t>The data has been split into Train and Test based on the “</a:t>
            </a:r>
            <a:r>
              <a:rPr lang="en-US" sz="2400" dirty="0" err="1"/>
              <a:t>issue_d</a:t>
            </a:r>
            <a:r>
              <a:rPr lang="en-US" sz="2400" dirty="0"/>
              <a:t>” variable.</a:t>
            </a:r>
          </a:p>
          <a:p>
            <a:pPr lvl="0" algn="just"/>
            <a:r>
              <a:rPr lang="en-US" sz="2400" dirty="0"/>
              <a:t>The data before from June 2007- May 2015 is the Train data and data from June 2015-Dec 2015 is the Test Data.</a:t>
            </a:r>
          </a:p>
          <a:p>
            <a:pPr marL="0" lvl="0" indent="0">
              <a:buNone/>
            </a:pPr>
            <a:endParaRPr lang="en-US" dirty="0"/>
          </a:p>
          <a:p>
            <a:pPr lvl="0"/>
            <a:endParaRPr lang="en-US" dirty="0"/>
          </a:p>
          <a:p>
            <a:pPr lvl="0"/>
            <a:endParaRPr lang="en-IN" dirty="0"/>
          </a:p>
          <a:p>
            <a:pPr marL="0" indent="0">
              <a:buNone/>
            </a:pPr>
            <a:endParaRPr lang="en-IN" dirty="0"/>
          </a:p>
        </p:txBody>
      </p:sp>
      <p:pic>
        <p:nvPicPr>
          <p:cNvPr id="7" name="Picture 6">
            <a:extLst>
              <a:ext uri="{FF2B5EF4-FFF2-40B4-BE49-F238E27FC236}">
                <a16:creationId xmlns:a16="http://schemas.microsoft.com/office/drawing/2014/main" id="{F2F33CCE-3CEA-4AA1-93B3-D961FAB240C1}"/>
              </a:ext>
            </a:extLst>
          </p:cNvPr>
          <p:cNvPicPr>
            <a:picLocks noChangeAspect="1"/>
          </p:cNvPicPr>
          <p:nvPr/>
        </p:nvPicPr>
        <p:blipFill rotWithShape="1">
          <a:blip r:embed="rId2">
            <a:extLst>
              <a:ext uri="{28A0092B-C50C-407E-A947-70E740481C1C}">
                <a14:useLocalDpi xmlns:a14="http://schemas.microsoft.com/office/drawing/2010/main" val="0"/>
              </a:ext>
            </a:extLst>
          </a:blip>
          <a:srcRect t="7937"/>
          <a:stretch/>
        </p:blipFill>
        <p:spPr>
          <a:xfrm>
            <a:off x="235973" y="2635761"/>
            <a:ext cx="11415252" cy="3939259"/>
          </a:xfrm>
          <a:prstGeom prst="rect">
            <a:avLst/>
          </a:prstGeom>
        </p:spPr>
      </p:pic>
    </p:spTree>
    <p:extLst>
      <p:ext uri="{BB962C8B-B14F-4D97-AF65-F5344CB8AC3E}">
        <p14:creationId xmlns:p14="http://schemas.microsoft.com/office/powerpoint/2010/main" val="46827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2087B-D9D5-4C1B-A280-C4A49A8568CA}"/>
              </a:ext>
            </a:extLst>
          </p:cNvPr>
          <p:cNvSpPr>
            <a:spLocks noGrp="1"/>
          </p:cNvSpPr>
          <p:nvPr>
            <p:ph type="title"/>
          </p:nvPr>
        </p:nvSpPr>
        <p:spPr>
          <a:xfrm>
            <a:off x="393290" y="209853"/>
            <a:ext cx="10960510" cy="695312"/>
          </a:xfrm>
        </p:spPr>
        <p:txBody>
          <a:bodyPr/>
          <a:lstStyle/>
          <a:p>
            <a:r>
              <a:rPr lang="en-US" b="1" dirty="0"/>
              <a:t>Model Selection:</a:t>
            </a:r>
            <a:endParaRPr lang="en-IN" dirty="0"/>
          </a:p>
        </p:txBody>
      </p:sp>
      <p:sp>
        <p:nvSpPr>
          <p:cNvPr id="3" name="Content Placeholder 2">
            <a:extLst>
              <a:ext uri="{FF2B5EF4-FFF2-40B4-BE49-F238E27FC236}">
                <a16:creationId xmlns:a16="http://schemas.microsoft.com/office/drawing/2014/main" id="{DFCB5C0C-3035-4913-A207-3E088758C668}"/>
              </a:ext>
            </a:extLst>
          </p:cNvPr>
          <p:cNvSpPr>
            <a:spLocks noGrp="1"/>
          </p:cNvSpPr>
          <p:nvPr>
            <p:ph idx="1"/>
          </p:nvPr>
        </p:nvSpPr>
        <p:spPr>
          <a:xfrm>
            <a:off x="258619" y="1278193"/>
            <a:ext cx="11674762" cy="4326475"/>
          </a:xfrm>
        </p:spPr>
        <p:txBody>
          <a:bodyPr/>
          <a:lstStyle/>
          <a:p>
            <a:r>
              <a:rPr lang="en-US" sz="2300" dirty="0"/>
              <a:t>The available train data is now used to perform the model selection and testing process.</a:t>
            </a:r>
          </a:p>
          <a:p>
            <a:r>
              <a:rPr lang="en-US" sz="2300" dirty="0"/>
              <a:t>The test data is kept untouched.</a:t>
            </a:r>
          </a:p>
          <a:p>
            <a:r>
              <a:rPr lang="en-US" sz="2300" dirty="0"/>
              <a:t>The train data is split into train and test data for model selection purpose.</a:t>
            </a:r>
          </a:p>
          <a:p>
            <a:r>
              <a:rPr lang="en-US" sz="2300" dirty="0"/>
              <a:t>The data is </a:t>
            </a:r>
            <a:r>
              <a:rPr lang="en-US" sz="2300" b="1" dirty="0"/>
              <a:t>imbalanced</a:t>
            </a:r>
            <a:r>
              <a:rPr lang="en-US" sz="2300" dirty="0"/>
              <a:t> in nature. Hence first the data is balanced using </a:t>
            </a:r>
            <a:r>
              <a:rPr lang="en-US" sz="2300" b="1" dirty="0"/>
              <a:t>SMOTE</a:t>
            </a:r>
            <a:r>
              <a:rPr lang="en-US" sz="2300" dirty="0"/>
              <a:t> function.</a:t>
            </a:r>
          </a:p>
          <a:p>
            <a:r>
              <a:rPr lang="en-US" sz="2300" dirty="0"/>
              <a:t>Before heading towards model selection, the features that are available at this point in time will be tested alongside the output variable to know which feature has greater impact on the output variable.</a:t>
            </a:r>
          </a:p>
          <a:p>
            <a:r>
              <a:rPr lang="en-US" sz="2300" dirty="0"/>
              <a:t>For feature selection purpose, </a:t>
            </a:r>
            <a:r>
              <a:rPr lang="en-US" sz="2300" dirty="0" err="1"/>
              <a:t>SelecKBest</a:t>
            </a:r>
            <a:r>
              <a:rPr lang="en-US" sz="2300" dirty="0"/>
              <a:t>() function is being used.</a:t>
            </a:r>
          </a:p>
          <a:p>
            <a:r>
              <a:rPr lang="en-US" sz="2300" dirty="0"/>
              <a:t>Based on the score, the features that have the greater score values are selected and the ones will relatively low scores are deleted from the data.</a:t>
            </a:r>
          </a:p>
          <a:p>
            <a:endParaRPr lang="en-IN" dirty="0"/>
          </a:p>
        </p:txBody>
      </p:sp>
    </p:spTree>
    <p:extLst>
      <p:ext uri="{BB962C8B-B14F-4D97-AF65-F5344CB8AC3E}">
        <p14:creationId xmlns:p14="http://schemas.microsoft.com/office/powerpoint/2010/main" val="2186726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83130-6D8C-4F01-9C8F-B342421F55A8}"/>
              </a:ext>
            </a:extLst>
          </p:cNvPr>
          <p:cNvSpPr>
            <a:spLocks noGrp="1"/>
          </p:cNvSpPr>
          <p:nvPr>
            <p:ph type="title"/>
          </p:nvPr>
        </p:nvSpPr>
        <p:spPr>
          <a:xfrm>
            <a:off x="265546" y="321108"/>
            <a:ext cx="10515600" cy="844839"/>
          </a:xfrm>
        </p:spPr>
        <p:txBody>
          <a:bodyPr>
            <a:normAutofit/>
          </a:bodyPr>
          <a:lstStyle/>
          <a:p>
            <a:r>
              <a:rPr lang="en-US" sz="3600" b="1" dirty="0"/>
              <a:t>The feature scores are as follows:</a:t>
            </a:r>
            <a:endParaRPr lang="en-IN" sz="3600" dirty="0"/>
          </a:p>
        </p:txBody>
      </p:sp>
      <p:pic>
        <p:nvPicPr>
          <p:cNvPr id="14" name="Content Placeholder 13">
            <a:extLst>
              <a:ext uri="{FF2B5EF4-FFF2-40B4-BE49-F238E27FC236}">
                <a16:creationId xmlns:a16="http://schemas.microsoft.com/office/drawing/2014/main" id="{C4F96842-4F9A-4989-92E2-5F4B3680C9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0854" y="1165947"/>
            <a:ext cx="8834358" cy="5011016"/>
          </a:xfrm>
        </p:spPr>
      </p:pic>
    </p:spTree>
    <p:extLst>
      <p:ext uri="{BB962C8B-B14F-4D97-AF65-F5344CB8AC3E}">
        <p14:creationId xmlns:p14="http://schemas.microsoft.com/office/powerpoint/2010/main" val="337021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6923E-A10B-4EC2-8132-BD1980917249}"/>
              </a:ext>
            </a:extLst>
          </p:cNvPr>
          <p:cNvSpPr>
            <a:spLocks noGrp="1"/>
          </p:cNvSpPr>
          <p:nvPr>
            <p:ph idx="1"/>
          </p:nvPr>
        </p:nvSpPr>
        <p:spPr>
          <a:xfrm>
            <a:off x="838200" y="403123"/>
            <a:ext cx="10515600" cy="5773840"/>
          </a:xfrm>
        </p:spPr>
        <p:txBody>
          <a:bodyPr/>
          <a:lstStyle/>
          <a:p>
            <a:r>
              <a:rPr lang="en-US" dirty="0"/>
              <a:t>Further, a heat map has been plotted to validate the scores for feature selection. </a:t>
            </a:r>
            <a:endParaRPr lang="en-IN" dirty="0"/>
          </a:p>
        </p:txBody>
      </p:sp>
      <p:pic>
        <p:nvPicPr>
          <p:cNvPr id="5" name="Picture 4">
            <a:extLst>
              <a:ext uri="{FF2B5EF4-FFF2-40B4-BE49-F238E27FC236}">
                <a16:creationId xmlns:a16="http://schemas.microsoft.com/office/drawing/2014/main" id="{B5E0EFD8-53C7-4E91-AFE3-2FAE15555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99535"/>
            <a:ext cx="11120284" cy="5545394"/>
          </a:xfrm>
          <a:prstGeom prst="rect">
            <a:avLst/>
          </a:prstGeom>
        </p:spPr>
      </p:pic>
    </p:spTree>
    <p:extLst>
      <p:ext uri="{BB962C8B-B14F-4D97-AF65-F5344CB8AC3E}">
        <p14:creationId xmlns:p14="http://schemas.microsoft.com/office/powerpoint/2010/main" val="2296526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7FA68-5652-4A9A-B2BC-A37CA61B9113}"/>
              </a:ext>
            </a:extLst>
          </p:cNvPr>
          <p:cNvSpPr>
            <a:spLocks noGrp="1"/>
          </p:cNvSpPr>
          <p:nvPr>
            <p:ph idx="1"/>
          </p:nvPr>
        </p:nvSpPr>
        <p:spPr>
          <a:xfrm>
            <a:off x="662708" y="835743"/>
            <a:ext cx="10515600" cy="4545594"/>
          </a:xfrm>
        </p:spPr>
        <p:txBody>
          <a:bodyPr/>
          <a:lstStyle/>
          <a:p>
            <a:r>
              <a:rPr lang="en-IN" dirty="0"/>
              <a:t>  The features that have shown lower scores are now deleted from the data.</a:t>
            </a:r>
          </a:p>
          <a:p>
            <a:r>
              <a:rPr lang="en-IN" sz="2400" dirty="0"/>
              <a:t>After deletion, we are now finally left with 31 variables out of 73 (these variables are dummy variables inclusive).</a:t>
            </a:r>
          </a:p>
          <a:p>
            <a:pPr marL="0" indent="0">
              <a:buNone/>
            </a:pPr>
            <a:r>
              <a:rPr lang="en-IN" sz="2400" dirty="0"/>
              <a:t>   </a:t>
            </a:r>
            <a:endParaRPr lang="en-IN" dirty="0"/>
          </a:p>
          <a:p>
            <a:endParaRPr lang="en-IN" dirty="0"/>
          </a:p>
        </p:txBody>
      </p:sp>
      <p:pic>
        <p:nvPicPr>
          <p:cNvPr id="10" name="Picture 9">
            <a:extLst>
              <a:ext uri="{FF2B5EF4-FFF2-40B4-BE49-F238E27FC236}">
                <a16:creationId xmlns:a16="http://schemas.microsoft.com/office/drawing/2014/main" id="{04DCC75F-BD71-4DBC-9A80-528816D8D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095" y="2854972"/>
            <a:ext cx="10401833" cy="2365957"/>
          </a:xfrm>
          <a:prstGeom prst="rect">
            <a:avLst/>
          </a:prstGeom>
        </p:spPr>
      </p:pic>
    </p:spTree>
    <p:extLst>
      <p:ext uri="{BB962C8B-B14F-4D97-AF65-F5344CB8AC3E}">
        <p14:creationId xmlns:p14="http://schemas.microsoft.com/office/powerpoint/2010/main" val="26502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1822-F3FE-42D6-A919-E5599DE94106}"/>
              </a:ext>
            </a:extLst>
          </p:cNvPr>
          <p:cNvSpPr>
            <a:spLocks noGrp="1"/>
          </p:cNvSpPr>
          <p:nvPr>
            <p:ph type="ctrTitle"/>
          </p:nvPr>
        </p:nvSpPr>
        <p:spPr>
          <a:xfrm>
            <a:off x="1524000" y="919090"/>
            <a:ext cx="9144000" cy="1362219"/>
          </a:xfrm>
        </p:spPr>
        <p:txBody>
          <a:bodyPr>
            <a:normAutofit/>
          </a:bodyPr>
          <a:lstStyle/>
          <a:p>
            <a:r>
              <a:rPr lang="en-IN" sz="5400" b="1" dirty="0"/>
              <a:t>OBJECTIVE</a:t>
            </a:r>
          </a:p>
        </p:txBody>
      </p:sp>
      <p:sp>
        <p:nvSpPr>
          <p:cNvPr id="3" name="Subtitle 2">
            <a:extLst>
              <a:ext uri="{FF2B5EF4-FFF2-40B4-BE49-F238E27FC236}">
                <a16:creationId xmlns:a16="http://schemas.microsoft.com/office/drawing/2014/main" id="{88699C8F-B2B0-4A64-A887-4D7A2C7079AB}"/>
              </a:ext>
            </a:extLst>
          </p:cNvPr>
          <p:cNvSpPr>
            <a:spLocks noGrp="1"/>
          </p:cNvSpPr>
          <p:nvPr>
            <p:ph type="subTitle" idx="1"/>
          </p:nvPr>
        </p:nvSpPr>
        <p:spPr>
          <a:xfrm>
            <a:off x="1524000" y="2392218"/>
            <a:ext cx="9144000" cy="2865582"/>
          </a:xfrm>
        </p:spPr>
        <p:txBody>
          <a:bodyPr>
            <a:normAutofit/>
          </a:bodyPr>
          <a:lstStyle/>
          <a:p>
            <a:pPr algn="just"/>
            <a:r>
              <a:rPr lang="en-US" dirty="0"/>
              <a:t> </a:t>
            </a:r>
          </a:p>
          <a:p>
            <a:pPr marL="342900" indent="-342900" algn="just">
              <a:buFont typeface="Arial" panose="020B0604020202020204" pitchFamily="34" charset="0"/>
              <a:buChar char="•"/>
            </a:pPr>
            <a:r>
              <a:rPr lang="en-US" dirty="0"/>
              <a:t>The main objective is to predict the probability of default, whether the customer will default the loan or not by using the past data. </a:t>
            </a:r>
          </a:p>
          <a:p>
            <a:pPr marL="342900" indent="-342900" algn="just">
              <a:buFont typeface="Arial" panose="020B0604020202020204" pitchFamily="34" charset="0"/>
              <a:buChar char="•"/>
            </a:pPr>
            <a:r>
              <a:rPr lang="en-US" dirty="0"/>
              <a:t>That means, given a set of new predictor variables, we need to predict the target variable as 1 -&gt; Defaulter or 0 -&gt; Non-Defaulter. </a:t>
            </a:r>
          </a:p>
          <a:p>
            <a:pPr marL="342900" indent="-342900" algn="just">
              <a:buFont typeface="Arial" panose="020B0604020202020204" pitchFamily="34" charset="0"/>
              <a:buChar char="•"/>
            </a:pPr>
            <a:r>
              <a:rPr lang="en-IN" dirty="0"/>
              <a:t>Dataset Description: </a:t>
            </a:r>
            <a:r>
              <a:rPr lang="en-US" dirty="0"/>
              <a:t>Contains 855969 rows and 73 columns</a:t>
            </a:r>
            <a:endParaRPr lang="en-IN" dirty="0"/>
          </a:p>
          <a:p>
            <a:pPr algn="just"/>
            <a:endParaRPr lang="en-IN" dirty="0"/>
          </a:p>
          <a:p>
            <a:pPr algn="just"/>
            <a:endParaRPr lang="en-IN" dirty="0"/>
          </a:p>
        </p:txBody>
      </p:sp>
    </p:spTree>
    <p:extLst>
      <p:ext uri="{BB962C8B-B14F-4D97-AF65-F5344CB8AC3E}">
        <p14:creationId xmlns:p14="http://schemas.microsoft.com/office/powerpoint/2010/main" val="192482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7A18-70DF-4124-A1FF-622E775E9FA5}"/>
              </a:ext>
            </a:extLst>
          </p:cNvPr>
          <p:cNvSpPr>
            <a:spLocks noGrp="1"/>
          </p:cNvSpPr>
          <p:nvPr>
            <p:ph type="title"/>
          </p:nvPr>
        </p:nvSpPr>
        <p:spPr>
          <a:xfrm>
            <a:off x="838200" y="365126"/>
            <a:ext cx="10515600" cy="873740"/>
          </a:xfrm>
        </p:spPr>
        <p:txBody>
          <a:bodyPr>
            <a:normAutofit/>
          </a:bodyPr>
          <a:lstStyle/>
          <a:p>
            <a:r>
              <a:rPr lang="en-US" sz="4000" b="1" dirty="0"/>
              <a:t>Splitting Train data to Train and Test Data:</a:t>
            </a:r>
            <a:endParaRPr lang="en-IN" sz="4000" dirty="0"/>
          </a:p>
        </p:txBody>
      </p:sp>
      <p:sp>
        <p:nvSpPr>
          <p:cNvPr id="3" name="Content Placeholder 2">
            <a:extLst>
              <a:ext uri="{FF2B5EF4-FFF2-40B4-BE49-F238E27FC236}">
                <a16:creationId xmlns:a16="http://schemas.microsoft.com/office/drawing/2014/main" id="{23205E7C-3485-4FE9-A1FF-399C4FC451EA}"/>
              </a:ext>
            </a:extLst>
          </p:cNvPr>
          <p:cNvSpPr>
            <a:spLocks noGrp="1"/>
          </p:cNvSpPr>
          <p:nvPr>
            <p:ph idx="1"/>
          </p:nvPr>
        </p:nvSpPr>
        <p:spPr>
          <a:xfrm>
            <a:off x="838200" y="1238866"/>
            <a:ext cx="10515600" cy="4938097"/>
          </a:xfrm>
        </p:spPr>
        <p:txBody>
          <a:bodyPr/>
          <a:lstStyle/>
          <a:p>
            <a:r>
              <a:rPr lang="en-US" sz="2400" dirty="0"/>
              <a:t>The available train data has been split into train and test data using the </a:t>
            </a:r>
            <a:r>
              <a:rPr lang="en-US" sz="2400" dirty="0" err="1"/>
              <a:t>train_test_split</a:t>
            </a:r>
            <a:r>
              <a:rPr lang="en-US" sz="2400" dirty="0"/>
              <a:t>() function </a:t>
            </a:r>
          </a:p>
          <a:p>
            <a:r>
              <a:rPr lang="en-US" sz="2400" dirty="0"/>
              <a:t>The data has been divided in the ratio of 80-20, where 80% being train data and 20% being test data</a:t>
            </a:r>
          </a:p>
          <a:p>
            <a:pPr marL="0" indent="0">
              <a:buNone/>
            </a:pPr>
            <a:r>
              <a:rPr lang="en-US" sz="2400" dirty="0"/>
              <a:t> </a:t>
            </a:r>
          </a:p>
          <a:p>
            <a:pPr marL="0" indent="0">
              <a:buNone/>
            </a:pPr>
            <a:endParaRPr lang="en-US" sz="2400" dirty="0"/>
          </a:p>
          <a:p>
            <a:pPr marL="0" indent="0">
              <a:buNone/>
            </a:pPr>
            <a:endParaRPr lang="en-IN" sz="2400" dirty="0"/>
          </a:p>
          <a:p>
            <a:pPr marL="0" indent="0">
              <a:buNone/>
            </a:pPr>
            <a:endParaRPr lang="en-IN" dirty="0"/>
          </a:p>
        </p:txBody>
      </p:sp>
      <p:pic>
        <p:nvPicPr>
          <p:cNvPr id="5" name="Picture 4">
            <a:extLst>
              <a:ext uri="{FF2B5EF4-FFF2-40B4-BE49-F238E27FC236}">
                <a16:creationId xmlns:a16="http://schemas.microsoft.com/office/drawing/2014/main" id="{4FC7BED7-C0E4-41B6-85CB-412B994EC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75863"/>
            <a:ext cx="10515600" cy="3534769"/>
          </a:xfrm>
          <a:prstGeom prst="rect">
            <a:avLst/>
          </a:prstGeom>
        </p:spPr>
      </p:pic>
    </p:spTree>
    <p:extLst>
      <p:ext uri="{BB962C8B-B14F-4D97-AF65-F5344CB8AC3E}">
        <p14:creationId xmlns:p14="http://schemas.microsoft.com/office/powerpoint/2010/main" val="1449251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2FCC-042A-4FFC-AB8D-93B13599EB3F}"/>
              </a:ext>
            </a:extLst>
          </p:cNvPr>
          <p:cNvSpPr>
            <a:spLocks noGrp="1"/>
          </p:cNvSpPr>
          <p:nvPr>
            <p:ph type="title"/>
          </p:nvPr>
        </p:nvSpPr>
        <p:spPr>
          <a:xfrm>
            <a:off x="648929" y="365126"/>
            <a:ext cx="10704871" cy="883572"/>
          </a:xfrm>
        </p:spPr>
        <p:txBody>
          <a:bodyPr>
            <a:normAutofit/>
          </a:bodyPr>
          <a:lstStyle/>
          <a:p>
            <a:r>
              <a:rPr lang="en-US" sz="4000" b="1" dirty="0"/>
              <a:t>Scaling The Data:</a:t>
            </a:r>
            <a:endParaRPr lang="en-IN" sz="4000" b="1" dirty="0"/>
          </a:p>
        </p:txBody>
      </p:sp>
      <p:sp>
        <p:nvSpPr>
          <p:cNvPr id="3" name="Content Placeholder 2">
            <a:extLst>
              <a:ext uri="{FF2B5EF4-FFF2-40B4-BE49-F238E27FC236}">
                <a16:creationId xmlns:a16="http://schemas.microsoft.com/office/drawing/2014/main" id="{FB874689-CC54-4E7A-B0DB-17664CA4D8B0}"/>
              </a:ext>
            </a:extLst>
          </p:cNvPr>
          <p:cNvSpPr>
            <a:spLocks noGrp="1"/>
          </p:cNvSpPr>
          <p:nvPr>
            <p:ph idx="1"/>
          </p:nvPr>
        </p:nvSpPr>
        <p:spPr>
          <a:xfrm>
            <a:off x="648929" y="1130710"/>
            <a:ext cx="10704871" cy="5046253"/>
          </a:xfrm>
        </p:spPr>
        <p:txBody>
          <a:bodyPr>
            <a:normAutofit/>
          </a:bodyPr>
          <a:lstStyle/>
          <a:p>
            <a:pPr algn="just"/>
            <a:r>
              <a:rPr lang="en-US" sz="2400" dirty="0"/>
              <a:t>The scaling of data is essential for the algorithms that are gradient-descent based or distance-based.</a:t>
            </a:r>
          </a:p>
          <a:p>
            <a:pPr algn="just"/>
            <a:r>
              <a:rPr lang="en-US" sz="2400" dirty="0"/>
              <a:t>Logistic regression is a gradient descent based algorithm. Hence it is essential to scale the data before feeding it to the model.</a:t>
            </a:r>
          </a:p>
          <a:p>
            <a:pPr algn="just"/>
            <a:r>
              <a:rPr lang="en-US" sz="2400" dirty="0" err="1"/>
              <a:t>StandardScaler</a:t>
            </a:r>
            <a:r>
              <a:rPr lang="en-US" sz="2400" dirty="0"/>
              <a:t>() has been used here to scale the data.</a:t>
            </a:r>
            <a:endParaRPr lang="en-IN" sz="2400" dirty="0"/>
          </a:p>
        </p:txBody>
      </p:sp>
      <p:pic>
        <p:nvPicPr>
          <p:cNvPr id="5" name="Picture 4">
            <a:extLst>
              <a:ext uri="{FF2B5EF4-FFF2-40B4-BE49-F238E27FC236}">
                <a16:creationId xmlns:a16="http://schemas.microsoft.com/office/drawing/2014/main" id="{41817FCB-2EDF-4ABB-9A7E-3FED795F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399" y="3116826"/>
            <a:ext cx="10623201" cy="3376048"/>
          </a:xfrm>
          <a:prstGeom prst="rect">
            <a:avLst/>
          </a:prstGeom>
        </p:spPr>
      </p:pic>
    </p:spTree>
    <p:extLst>
      <p:ext uri="{BB962C8B-B14F-4D97-AF65-F5344CB8AC3E}">
        <p14:creationId xmlns:p14="http://schemas.microsoft.com/office/powerpoint/2010/main" val="1306536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5880-7240-4CA0-A624-E433C96E5A72}"/>
              </a:ext>
            </a:extLst>
          </p:cNvPr>
          <p:cNvSpPr>
            <a:spLocks noGrp="1"/>
          </p:cNvSpPr>
          <p:nvPr>
            <p:ph type="title"/>
          </p:nvPr>
        </p:nvSpPr>
        <p:spPr>
          <a:xfrm>
            <a:off x="838200" y="337417"/>
            <a:ext cx="10515600" cy="709457"/>
          </a:xfrm>
        </p:spPr>
        <p:txBody>
          <a:bodyPr>
            <a:normAutofit/>
          </a:bodyPr>
          <a:lstStyle/>
          <a:p>
            <a:r>
              <a:rPr lang="en-US" sz="4000" b="1" dirty="0"/>
              <a:t>Fitting Models to Data:</a:t>
            </a:r>
            <a:endParaRPr lang="en-IN" sz="4000" dirty="0"/>
          </a:p>
        </p:txBody>
      </p:sp>
      <p:sp>
        <p:nvSpPr>
          <p:cNvPr id="3" name="Content Placeholder 2">
            <a:extLst>
              <a:ext uri="{FF2B5EF4-FFF2-40B4-BE49-F238E27FC236}">
                <a16:creationId xmlns:a16="http://schemas.microsoft.com/office/drawing/2014/main" id="{D6C0CE1F-6A2F-4567-B39B-D9B8F66CD876}"/>
              </a:ext>
            </a:extLst>
          </p:cNvPr>
          <p:cNvSpPr>
            <a:spLocks noGrp="1"/>
          </p:cNvSpPr>
          <p:nvPr>
            <p:ph idx="1"/>
          </p:nvPr>
        </p:nvSpPr>
        <p:spPr>
          <a:xfrm>
            <a:off x="838200" y="1145309"/>
            <a:ext cx="10515600" cy="5059363"/>
          </a:xfrm>
        </p:spPr>
        <p:txBody>
          <a:bodyPr/>
          <a:lstStyle/>
          <a:p>
            <a:r>
              <a:rPr lang="en-IN" sz="2400" dirty="0"/>
              <a:t>LOGISTIC REGRESSION-</a:t>
            </a:r>
          </a:p>
          <a:p>
            <a:pPr marL="0" indent="0">
              <a:buNone/>
            </a:pPr>
            <a:endParaRPr lang="en-IN" dirty="0"/>
          </a:p>
        </p:txBody>
      </p:sp>
      <p:pic>
        <p:nvPicPr>
          <p:cNvPr id="6" name="Picture 5">
            <a:extLst>
              <a:ext uri="{FF2B5EF4-FFF2-40B4-BE49-F238E27FC236}">
                <a16:creationId xmlns:a16="http://schemas.microsoft.com/office/drawing/2014/main" id="{223EA6E6-0BE5-4C1F-96CA-2A46CC2596A0}"/>
              </a:ext>
            </a:extLst>
          </p:cNvPr>
          <p:cNvPicPr>
            <a:picLocks noChangeAspect="1"/>
          </p:cNvPicPr>
          <p:nvPr/>
        </p:nvPicPr>
        <p:blipFill rotWithShape="1">
          <a:blip r:embed="rId2">
            <a:extLst>
              <a:ext uri="{28A0092B-C50C-407E-A947-70E740481C1C}">
                <a14:useLocalDpi xmlns:a14="http://schemas.microsoft.com/office/drawing/2010/main" val="0"/>
              </a:ext>
            </a:extLst>
          </a:blip>
          <a:srcRect l="8917" t="4899" r="26529"/>
          <a:stretch/>
        </p:blipFill>
        <p:spPr>
          <a:xfrm>
            <a:off x="4060723" y="1046874"/>
            <a:ext cx="7747819" cy="5473709"/>
          </a:xfrm>
          <a:prstGeom prst="rect">
            <a:avLst/>
          </a:prstGeom>
        </p:spPr>
      </p:pic>
    </p:spTree>
    <p:extLst>
      <p:ext uri="{BB962C8B-B14F-4D97-AF65-F5344CB8AC3E}">
        <p14:creationId xmlns:p14="http://schemas.microsoft.com/office/powerpoint/2010/main" val="2221328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DE16-E2BF-4DBC-A913-CB860CC50B95}"/>
              </a:ext>
            </a:extLst>
          </p:cNvPr>
          <p:cNvSpPr>
            <a:spLocks noGrp="1"/>
          </p:cNvSpPr>
          <p:nvPr>
            <p:ph type="title"/>
          </p:nvPr>
        </p:nvSpPr>
        <p:spPr>
          <a:xfrm>
            <a:off x="838200" y="365126"/>
            <a:ext cx="10515600" cy="647598"/>
          </a:xfrm>
        </p:spPr>
        <p:txBody>
          <a:bodyPr>
            <a:normAutofit fontScale="90000"/>
          </a:bodyPr>
          <a:lstStyle/>
          <a:p>
            <a:r>
              <a:rPr lang="en-US" b="1" dirty="0"/>
              <a:t>Fitting Models to Data:</a:t>
            </a:r>
            <a:endParaRPr lang="en-IN" dirty="0"/>
          </a:p>
        </p:txBody>
      </p:sp>
      <p:sp>
        <p:nvSpPr>
          <p:cNvPr id="3" name="Content Placeholder 2">
            <a:extLst>
              <a:ext uri="{FF2B5EF4-FFF2-40B4-BE49-F238E27FC236}">
                <a16:creationId xmlns:a16="http://schemas.microsoft.com/office/drawing/2014/main" id="{0F3E46FB-61A9-48BB-A96E-837E01E0982A}"/>
              </a:ext>
            </a:extLst>
          </p:cNvPr>
          <p:cNvSpPr>
            <a:spLocks noGrp="1"/>
          </p:cNvSpPr>
          <p:nvPr>
            <p:ph idx="1"/>
          </p:nvPr>
        </p:nvSpPr>
        <p:spPr>
          <a:xfrm>
            <a:off x="838200" y="1173018"/>
            <a:ext cx="10515600" cy="5003945"/>
          </a:xfrm>
        </p:spPr>
        <p:txBody>
          <a:bodyPr/>
          <a:lstStyle/>
          <a:p>
            <a:r>
              <a:rPr lang="en-IN" sz="2400" dirty="0"/>
              <a:t>RANDOM FOREST-</a:t>
            </a:r>
          </a:p>
          <a:p>
            <a:pPr marL="0" indent="0">
              <a:buNone/>
            </a:pPr>
            <a:endParaRPr lang="en-US" sz="2400" dirty="0"/>
          </a:p>
          <a:p>
            <a:pPr marL="0" indent="0">
              <a:buNone/>
            </a:pPr>
            <a:endParaRPr lang="en-IN" sz="2400" dirty="0"/>
          </a:p>
          <a:p>
            <a:pPr marL="0" indent="0">
              <a:buNone/>
            </a:pPr>
            <a:endParaRPr lang="en-IN" dirty="0"/>
          </a:p>
        </p:txBody>
      </p:sp>
      <p:pic>
        <p:nvPicPr>
          <p:cNvPr id="6" name="Picture 5">
            <a:extLst>
              <a:ext uri="{FF2B5EF4-FFF2-40B4-BE49-F238E27FC236}">
                <a16:creationId xmlns:a16="http://schemas.microsoft.com/office/drawing/2014/main" id="{304F469C-EA2F-482B-BC27-61B73A546B90}"/>
              </a:ext>
            </a:extLst>
          </p:cNvPr>
          <p:cNvPicPr>
            <a:picLocks noChangeAspect="1"/>
          </p:cNvPicPr>
          <p:nvPr/>
        </p:nvPicPr>
        <p:blipFill rotWithShape="1">
          <a:blip r:embed="rId2">
            <a:extLst>
              <a:ext uri="{28A0092B-C50C-407E-A947-70E740481C1C}">
                <a14:useLocalDpi xmlns:a14="http://schemas.microsoft.com/office/drawing/2010/main" val="0"/>
              </a:ext>
            </a:extLst>
          </a:blip>
          <a:srcRect l="7806" t="4528" r="23199"/>
          <a:stretch/>
        </p:blipFill>
        <p:spPr>
          <a:xfrm>
            <a:off x="3578942" y="877681"/>
            <a:ext cx="8249264" cy="5769555"/>
          </a:xfrm>
          <a:prstGeom prst="rect">
            <a:avLst/>
          </a:prstGeom>
        </p:spPr>
      </p:pic>
    </p:spTree>
    <p:extLst>
      <p:ext uri="{BB962C8B-B14F-4D97-AF65-F5344CB8AC3E}">
        <p14:creationId xmlns:p14="http://schemas.microsoft.com/office/powerpoint/2010/main" val="1212955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00D12-2B16-4F6B-941B-4997ADAA6C2B}"/>
              </a:ext>
            </a:extLst>
          </p:cNvPr>
          <p:cNvSpPr>
            <a:spLocks noGrp="1"/>
          </p:cNvSpPr>
          <p:nvPr>
            <p:ph type="title"/>
          </p:nvPr>
        </p:nvSpPr>
        <p:spPr>
          <a:xfrm>
            <a:off x="838200" y="365126"/>
            <a:ext cx="10515600" cy="743238"/>
          </a:xfrm>
        </p:spPr>
        <p:txBody>
          <a:bodyPr/>
          <a:lstStyle/>
          <a:p>
            <a:r>
              <a:rPr lang="en-US" b="1" dirty="0"/>
              <a:t>Fitting Models to Data:</a:t>
            </a:r>
            <a:endParaRPr lang="en-IN" dirty="0"/>
          </a:p>
        </p:txBody>
      </p:sp>
      <p:sp>
        <p:nvSpPr>
          <p:cNvPr id="3" name="Content Placeholder 2">
            <a:extLst>
              <a:ext uri="{FF2B5EF4-FFF2-40B4-BE49-F238E27FC236}">
                <a16:creationId xmlns:a16="http://schemas.microsoft.com/office/drawing/2014/main" id="{C1753D9A-A049-4271-B086-5BD55E6F8696}"/>
              </a:ext>
            </a:extLst>
          </p:cNvPr>
          <p:cNvSpPr>
            <a:spLocks noGrp="1"/>
          </p:cNvSpPr>
          <p:nvPr>
            <p:ph idx="1"/>
          </p:nvPr>
        </p:nvSpPr>
        <p:spPr>
          <a:xfrm>
            <a:off x="838200" y="1108364"/>
            <a:ext cx="10515600" cy="5068598"/>
          </a:xfrm>
        </p:spPr>
        <p:txBody>
          <a:bodyPr/>
          <a:lstStyle/>
          <a:p>
            <a:r>
              <a:rPr lang="en-IN" sz="2400" dirty="0"/>
              <a:t>GRADIENT BOOST-</a:t>
            </a:r>
          </a:p>
          <a:p>
            <a:pPr marL="0" indent="0">
              <a:buNone/>
            </a:pPr>
            <a:endParaRPr lang="en-IN" dirty="0"/>
          </a:p>
        </p:txBody>
      </p:sp>
      <p:pic>
        <p:nvPicPr>
          <p:cNvPr id="6" name="Picture 5">
            <a:extLst>
              <a:ext uri="{FF2B5EF4-FFF2-40B4-BE49-F238E27FC236}">
                <a16:creationId xmlns:a16="http://schemas.microsoft.com/office/drawing/2014/main" id="{F12F1BD4-C0CD-49CE-9F7C-2A02E28FF2EF}"/>
              </a:ext>
            </a:extLst>
          </p:cNvPr>
          <p:cNvPicPr>
            <a:picLocks noChangeAspect="1"/>
          </p:cNvPicPr>
          <p:nvPr/>
        </p:nvPicPr>
        <p:blipFill rotWithShape="1">
          <a:blip r:embed="rId2">
            <a:extLst>
              <a:ext uri="{28A0092B-C50C-407E-A947-70E740481C1C}">
                <a14:useLocalDpi xmlns:a14="http://schemas.microsoft.com/office/drawing/2010/main" val="0"/>
              </a:ext>
            </a:extLst>
          </a:blip>
          <a:srcRect l="8809" t="4742" r="23738"/>
          <a:stretch/>
        </p:blipFill>
        <p:spPr>
          <a:xfrm>
            <a:off x="3677265" y="910478"/>
            <a:ext cx="7895303" cy="5706632"/>
          </a:xfrm>
          <a:prstGeom prst="rect">
            <a:avLst/>
          </a:prstGeom>
        </p:spPr>
      </p:pic>
    </p:spTree>
    <p:extLst>
      <p:ext uri="{BB962C8B-B14F-4D97-AF65-F5344CB8AC3E}">
        <p14:creationId xmlns:p14="http://schemas.microsoft.com/office/powerpoint/2010/main" val="709476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6C3E-2EAF-4D71-9B4F-31FB5818F445}"/>
              </a:ext>
            </a:extLst>
          </p:cNvPr>
          <p:cNvSpPr>
            <a:spLocks noGrp="1"/>
          </p:cNvSpPr>
          <p:nvPr>
            <p:ph type="title"/>
          </p:nvPr>
        </p:nvSpPr>
        <p:spPr>
          <a:xfrm>
            <a:off x="838200" y="365126"/>
            <a:ext cx="10515600" cy="770947"/>
          </a:xfrm>
        </p:spPr>
        <p:txBody>
          <a:bodyPr/>
          <a:lstStyle/>
          <a:p>
            <a:r>
              <a:rPr lang="en-US" b="1" dirty="0"/>
              <a:t>Fitting Models to Data:</a:t>
            </a:r>
            <a:endParaRPr lang="en-IN" dirty="0"/>
          </a:p>
        </p:txBody>
      </p:sp>
      <p:sp>
        <p:nvSpPr>
          <p:cNvPr id="3" name="Content Placeholder 2">
            <a:extLst>
              <a:ext uri="{FF2B5EF4-FFF2-40B4-BE49-F238E27FC236}">
                <a16:creationId xmlns:a16="http://schemas.microsoft.com/office/drawing/2014/main" id="{E20C736D-5853-493F-AAEE-376A72935727}"/>
              </a:ext>
            </a:extLst>
          </p:cNvPr>
          <p:cNvSpPr>
            <a:spLocks noGrp="1"/>
          </p:cNvSpPr>
          <p:nvPr>
            <p:ph idx="1"/>
          </p:nvPr>
        </p:nvSpPr>
        <p:spPr>
          <a:xfrm>
            <a:off x="838200" y="1219200"/>
            <a:ext cx="10515600" cy="5273674"/>
          </a:xfrm>
        </p:spPr>
        <p:txBody>
          <a:bodyPr/>
          <a:lstStyle/>
          <a:p>
            <a:r>
              <a:rPr lang="en-IN" sz="2400" dirty="0"/>
              <a:t>XGBOOST -</a:t>
            </a:r>
          </a:p>
          <a:p>
            <a:pPr marL="0" indent="0">
              <a:buNone/>
            </a:pPr>
            <a:endParaRPr lang="en-IN" dirty="0"/>
          </a:p>
        </p:txBody>
      </p:sp>
      <p:pic>
        <p:nvPicPr>
          <p:cNvPr id="6" name="Picture 5">
            <a:extLst>
              <a:ext uri="{FF2B5EF4-FFF2-40B4-BE49-F238E27FC236}">
                <a16:creationId xmlns:a16="http://schemas.microsoft.com/office/drawing/2014/main" id="{7AEA701D-2BD7-4DC6-B286-A70EF34A6E05}"/>
              </a:ext>
            </a:extLst>
          </p:cNvPr>
          <p:cNvPicPr>
            <a:picLocks noChangeAspect="1"/>
          </p:cNvPicPr>
          <p:nvPr/>
        </p:nvPicPr>
        <p:blipFill rotWithShape="1">
          <a:blip r:embed="rId2">
            <a:extLst>
              <a:ext uri="{28A0092B-C50C-407E-A947-70E740481C1C}">
                <a14:useLocalDpi xmlns:a14="http://schemas.microsoft.com/office/drawing/2010/main" val="0"/>
              </a:ext>
            </a:extLst>
          </a:blip>
          <a:srcRect l="7538" t="5432" r="22236"/>
          <a:stretch/>
        </p:blipFill>
        <p:spPr>
          <a:xfrm>
            <a:off x="2925096" y="983226"/>
            <a:ext cx="8588477" cy="5606856"/>
          </a:xfrm>
          <a:prstGeom prst="rect">
            <a:avLst/>
          </a:prstGeom>
        </p:spPr>
      </p:pic>
    </p:spTree>
    <p:extLst>
      <p:ext uri="{BB962C8B-B14F-4D97-AF65-F5344CB8AC3E}">
        <p14:creationId xmlns:p14="http://schemas.microsoft.com/office/powerpoint/2010/main" val="32437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430D-5421-4FBB-A6F7-3584F47F4B9D}"/>
              </a:ext>
            </a:extLst>
          </p:cNvPr>
          <p:cNvSpPr>
            <a:spLocks noGrp="1"/>
          </p:cNvSpPr>
          <p:nvPr>
            <p:ph type="title"/>
          </p:nvPr>
        </p:nvSpPr>
        <p:spPr>
          <a:xfrm>
            <a:off x="838200" y="365126"/>
            <a:ext cx="10515600" cy="789419"/>
          </a:xfrm>
        </p:spPr>
        <p:txBody>
          <a:bodyPr/>
          <a:lstStyle/>
          <a:p>
            <a:r>
              <a:rPr lang="en-US" b="1" dirty="0"/>
              <a:t>Fitting Models to Data:</a:t>
            </a:r>
            <a:endParaRPr lang="en-IN" dirty="0"/>
          </a:p>
        </p:txBody>
      </p:sp>
      <p:sp>
        <p:nvSpPr>
          <p:cNvPr id="3" name="Content Placeholder 2">
            <a:extLst>
              <a:ext uri="{FF2B5EF4-FFF2-40B4-BE49-F238E27FC236}">
                <a16:creationId xmlns:a16="http://schemas.microsoft.com/office/drawing/2014/main" id="{258D6622-239C-4D86-A0D3-055E39BE6FCD}"/>
              </a:ext>
            </a:extLst>
          </p:cNvPr>
          <p:cNvSpPr>
            <a:spLocks noGrp="1"/>
          </p:cNvSpPr>
          <p:nvPr>
            <p:ph idx="1"/>
          </p:nvPr>
        </p:nvSpPr>
        <p:spPr>
          <a:xfrm>
            <a:off x="838200" y="1256146"/>
            <a:ext cx="10515600" cy="4920818"/>
          </a:xfrm>
        </p:spPr>
        <p:txBody>
          <a:bodyPr/>
          <a:lstStyle/>
          <a:p>
            <a:pPr marL="0" indent="0">
              <a:buNone/>
            </a:pPr>
            <a:r>
              <a:rPr lang="en-IN" sz="2400" dirty="0"/>
              <a:t> CROSS VALIDATION ON THE DATA-</a:t>
            </a:r>
          </a:p>
          <a:p>
            <a:pPr marL="0" indent="0">
              <a:buNone/>
            </a:pPr>
            <a:endParaRPr lang="en-IN" dirty="0"/>
          </a:p>
          <a:p>
            <a:pPr marL="0" indent="0">
              <a:buNone/>
            </a:pPr>
            <a:endParaRPr lang="en-IN" dirty="0"/>
          </a:p>
        </p:txBody>
      </p:sp>
      <p:pic>
        <p:nvPicPr>
          <p:cNvPr id="6" name="Picture 5">
            <a:extLst>
              <a:ext uri="{FF2B5EF4-FFF2-40B4-BE49-F238E27FC236}">
                <a16:creationId xmlns:a16="http://schemas.microsoft.com/office/drawing/2014/main" id="{926E9F54-DCF5-4135-AC83-A6D875968EE7}"/>
              </a:ext>
            </a:extLst>
          </p:cNvPr>
          <p:cNvPicPr>
            <a:picLocks noChangeAspect="1"/>
          </p:cNvPicPr>
          <p:nvPr/>
        </p:nvPicPr>
        <p:blipFill rotWithShape="1">
          <a:blip r:embed="rId2">
            <a:extLst>
              <a:ext uri="{28A0092B-C50C-407E-A947-70E740481C1C}">
                <a14:useLocalDpi xmlns:a14="http://schemas.microsoft.com/office/drawing/2010/main" val="0"/>
              </a:ext>
            </a:extLst>
          </a:blip>
          <a:srcRect l="10157" t="24207" r="23516"/>
          <a:stretch/>
        </p:blipFill>
        <p:spPr>
          <a:xfrm>
            <a:off x="530941" y="1721972"/>
            <a:ext cx="5565058" cy="4229139"/>
          </a:xfrm>
          <a:prstGeom prst="rect">
            <a:avLst/>
          </a:prstGeom>
        </p:spPr>
      </p:pic>
      <p:sp>
        <p:nvSpPr>
          <p:cNvPr id="8" name="TextBox 7">
            <a:extLst>
              <a:ext uri="{FF2B5EF4-FFF2-40B4-BE49-F238E27FC236}">
                <a16:creationId xmlns:a16="http://schemas.microsoft.com/office/drawing/2014/main" id="{1C5FD610-E6B8-4241-BA39-CF813FE0DBA0}"/>
              </a:ext>
            </a:extLst>
          </p:cNvPr>
          <p:cNvSpPr txBox="1"/>
          <p:nvPr/>
        </p:nvSpPr>
        <p:spPr>
          <a:xfrm>
            <a:off x="1836174" y="6093899"/>
            <a:ext cx="3805084" cy="369332"/>
          </a:xfrm>
          <a:prstGeom prst="rect">
            <a:avLst/>
          </a:prstGeom>
          <a:noFill/>
        </p:spPr>
        <p:txBody>
          <a:bodyPr wrap="square" rtlCol="0">
            <a:spAutoFit/>
          </a:bodyPr>
          <a:lstStyle/>
          <a:p>
            <a:r>
              <a:rPr lang="en-US" dirty="0"/>
              <a:t>LOGISTIC REGRESSION</a:t>
            </a:r>
            <a:endParaRPr lang="en-IN" dirty="0"/>
          </a:p>
        </p:txBody>
      </p:sp>
      <p:pic>
        <p:nvPicPr>
          <p:cNvPr id="10" name="Picture 9">
            <a:extLst>
              <a:ext uri="{FF2B5EF4-FFF2-40B4-BE49-F238E27FC236}">
                <a16:creationId xmlns:a16="http://schemas.microsoft.com/office/drawing/2014/main" id="{3EFA19D3-0A8D-4F94-81AE-9DFC816250FD}"/>
              </a:ext>
            </a:extLst>
          </p:cNvPr>
          <p:cNvPicPr>
            <a:picLocks noChangeAspect="1"/>
          </p:cNvPicPr>
          <p:nvPr/>
        </p:nvPicPr>
        <p:blipFill rotWithShape="1">
          <a:blip r:embed="rId3">
            <a:extLst>
              <a:ext uri="{28A0092B-C50C-407E-A947-70E740481C1C}">
                <a14:useLocalDpi xmlns:a14="http://schemas.microsoft.com/office/drawing/2010/main" val="0"/>
              </a:ext>
            </a:extLst>
          </a:blip>
          <a:srcRect l="8829"/>
          <a:stretch/>
        </p:blipFill>
        <p:spPr>
          <a:xfrm>
            <a:off x="6312310" y="1780927"/>
            <a:ext cx="5712542" cy="4312972"/>
          </a:xfrm>
          <a:prstGeom prst="rect">
            <a:avLst/>
          </a:prstGeom>
        </p:spPr>
      </p:pic>
      <p:sp>
        <p:nvSpPr>
          <p:cNvPr id="11" name="TextBox 10">
            <a:extLst>
              <a:ext uri="{FF2B5EF4-FFF2-40B4-BE49-F238E27FC236}">
                <a16:creationId xmlns:a16="http://schemas.microsoft.com/office/drawing/2014/main" id="{0F279BF8-8010-4B50-9F4E-523404FC0085}"/>
              </a:ext>
            </a:extLst>
          </p:cNvPr>
          <p:cNvSpPr txBox="1"/>
          <p:nvPr/>
        </p:nvSpPr>
        <p:spPr>
          <a:xfrm>
            <a:off x="7425813" y="6093899"/>
            <a:ext cx="3805084" cy="369332"/>
          </a:xfrm>
          <a:prstGeom prst="rect">
            <a:avLst/>
          </a:prstGeom>
          <a:noFill/>
        </p:spPr>
        <p:txBody>
          <a:bodyPr wrap="square" rtlCol="0">
            <a:spAutoFit/>
          </a:bodyPr>
          <a:lstStyle/>
          <a:p>
            <a:r>
              <a:rPr lang="en-US" dirty="0"/>
              <a:t>RANDOM FOREST CLASSIFICATION</a:t>
            </a:r>
            <a:endParaRPr lang="en-IN" dirty="0"/>
          </a:p>
        </p:txBody>
      </p:sp>
    </p:spTree>
    <p:extLst>
      <p:ext uri="{BB962C8B-B14F-4D97-AF65-F5344CB8AC3E}">
        <p14:creationId xmlns:p14="http://schemas.microsoft.com/office/powerpoint/2010/main" val="2543991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E8C2-203C-444D-B1A6-42066E531CEF}"/>
              </a:ext>
            </a:extLst>
          </p:cNvPr>
          <p:cNvSpPr>
            <a:spLocks noGrp="1"/>
          </p:cNvSpPr>
          <p:nvPr>
            <p:ph type="title"/>
          </p:nvPr>
        </p:nvSpPr>
        <p:spPr>
          <a:xfrm>
            <a:off x="838200" y="365126"/>
            <a:ext cx="10515600" cy="669347"/>
          </a:xfrm>
        </p:spPr>
        <p:txBody>
          <a:bodyPr>
            <a:normAutofit fontScale="90000"/>
          </a:bodyPr>
          <a:lstStyle/>
          <a:p>
            <a:r>
              <a:rPr lang="en-US" b="1" dirty="0"/>
              <a:t>Fitting Models to Data:</a:t>
            </a:r>
            <a:endParaRPr lang="en-IN" dirty="0"/>
          </a:p>
        </p:txBody>
      </p:sp>
      <p:sp>
        <p:nvSpPr>
          <p:cNvPr id="3" name="Content Placeholder 2">
            <a:extLst>
              <a:ext uri="{FF2B5EF4-FFF2-40B4-BE49-F238E27FC236}">
                <a16:creationId xmlns:a16="http://schemas.microsoft.com/office/drawing/2014/main" id="{F1D8D589-EF13-4DB8-96D0-3DCB841EFB22}"/>
              </a:ext>
            </a:extLst>
          </p:cNvPr>
          <p:cNvSpPr>
            <a:spLocks noGrp="1"/>
          </p:cNvSpPr>
          <p:nvPr>
            <p:ph idx="1"/>
          </p:nvPr>
        </p:nvSpPr>
        <p:spPr>
          <a:xfrm>
            <a:off x="838200" y="1034473"/>
            <a:ext cx="10515600" cy="5606472"/>
          </a:xfrm>
        </p:spPr>
        <p:txBody>
          <a:bodyPr/>
          <a:lstStyle/>
          <a:p>
            <a:pPr marL="0" indent="0">
              <a:buNone/>
            </a:pPr>
            <a:r>
              <a:rPr lang="en-IN" sz="2400" dirty="0"/>
              <a:t>CROSS VALIDATION ON THE DATA-</a:t>
            </a:r>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F17153E1-BF1D-412E-8A10-C6597679F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07" y="1581735"/>
            <a:ext cx="8162690" cy="4022652"/>
          </a:xfrm>
          <a:prstGeom prst="rect">
            <a:avLst/>
          </a:prstGeom>
        </p:spPr>
      </p:pic>
      <p:sp>
        <p:nvSpPr>
          <p:cNvPr id="8" name="TextBox 7">
            <a:extLst>
              <a:ext uri="{FF2B5EF4-FFF2-40B4-BE49-F238E27FC236}">
                <a16:creationId xmlns:a16="http://schemas.microsoft.com/office/drawing/2014/main" id="{5ED94295-FF64-4F00-ACA3-5D4043D2BE63}"/>
              </a:ext>
            </a:extLst>
          </p:cNvPr>
          <p:cNvSpPr txBox="1"/>
          <p:nvPr/>
        </p:nvSpPr>
        <p:spPr>
          <a:xfrm>
            <a:off x="3456816" y="5753334"/>
            <a:ext cx="2639184" cy="369332"/>
          </a:xfrm>
          <a:prstGeom prst="rect">
            <a:avLst/>
          </a:prstGeom>
          <a:noFill/>
        </p:spPr>
        <p:txBody>
          <a:bodyPr wrap="none" rtlCol="0">
            <a:spAutoFit/>
          </a:bodyPr>
          <a:lstStyle/>
          <a:p>
            <a:r>
              <a:rPr lang="en-US" dirty="0"/>
              <a:t>XGBOOST CLASSIFICATION</a:t>
            </a:r>
          </a:p>
        </p:txBody>
      </p:sp>
    </p:spTree>
    <p:extLst>
      <p:ext uri="{BB962C8B-B14F-4D97-AF65-F5344CB8AC3E}">
        <p14:creationId xmlns:p14="http://schemas.microsoft.com/office/powerpoint/2010/main" val="77724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6743" y="275771"/>
            <a:ext cx="11800114" cy="6444343"/>
          </a:xfrm>
        </p:spPr>
        <p:txBody>
          <a:bodyPr/>
          <a:lstStyle/>
          <a:p>
            <a:pPr marL="0" indent="0">
              <a:buNone/>
            </a:pPr>
            <a:r>
              <a:rPr lang="en-US" b="1" dirty="0"/>
              <a:t>MODEL TUNING: </a:t>
            </a:r>
          </a:p>
          <a:p>
            <a:r>
              <a:rPr lang="en-US" dirty="0"/>
              <a:t>As the models are tested for the data, the models are tunned accordingly to develop the final model.</a:t>
            </a:r>
          </a:p>
          <a:p>
            <a:r>
              <a:rPr lang="en-US" dirty="0"/>
              <a:t>Taking the previous results into consideration, Random Forest Model and the </a:t>
            </a:r>
            <a:r>
              <a:rPr lang="en-US" dirty="0" err="1"/>
              <a:t>XGBoost</a:t>
            </a:r>
            <a:r>
              <a:rPr lang="en-US" dirty="0"/>
              <a:t> Models have generated best results. </a:t>
            </a:r>
          </a:p>
          <a:p>
            <a:r>
              <a:rPr lang="en-US" dirty="0"/>
              <a:t>The results of both the models post tuning are as follows:</a:t>
            </a:r>
          </a:p>
          <a:p>
            <a:endParaRPr lang="en-US" dirty="0"/>
          </a:p>
          <a:p>
            <a:pPr marL="0" indent="0">
              <a:buNone/>
            </a:pPr>
            <a:endParaRPr lang="en-US" b="1" dirty="0"/>
          </a:p>
          <a:p>
            <a:endParaRPr lang="en-US" dirty="0"/>
          </a:p>
        </p:txBody>
      </p:sp>
    </p:spTree>
    <p:extLst>
      <p:ext uri="{BB962C8B-B14F-4D97-AF65-F5344CB8AC3E}">
        <p14:creationId xmlns:p14="http://schemas.microsoft.com/office/powerpoint/2010/main" val="3047123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7DB350-CEE2-4911-AD53-BD752755FF61}"/>
              </a:ext>
            </a:extLst>
          </p:cNvPr>
          <p:cNvPicPr>
            <a:picLocks noChangeAspect="1"/>
          </p:cNvPicPr>
          <p:nvPr/>
        </p:nvPicPr>
        <p:blipFill rotWithShape="1">
          <a:blip r:embed="rId2">
            <a:extLst>
              <a:ext uri="{28A0092B-C50C-407E-A947-70E740481C1C}">
                <a14:useLocalDpi xmlns:a14="http://schemas.microsoft.com/office/drawing/2010/main" val="0"/>
              </a:ext>
            </a:extLst>
          </a:blip>
          <a:srcRect l="11279" r="9271"/>
          <a:stretch/>
        </p:blipFill>
        <p:spPr>
          <a:xfrm>
            <a:off x="265472" y="373621"/>
            <a:ext cx="5607228" cy="5555231"/>
          </a:xfrm>
          <a:prstGeom prst="rect">
            <a:avLst/>
          </a:prstGeom>
        </p:spPr>
      </p:pic>
      <p:pic>
        <p:nvPicPr>
          <p:cNvPr id="8" name="Picture 7">
            <a:extLst>
              <a:ext uri="{FF2B5EF4-FFF2-40B4-BE49-F238E27FC236}">
                <a16:creationId xmlns:a16="http://schemas.microsoft.com/office/drawing/2014/main" id="{B71CAC32-6404-49DA-B387-9A6F1B760374}"/>
              </a:ext>
            </a:extLst>
          </p:cNvPr>
          <p:cNvPicPr>
            <a:picLocks noChangeAspect="1"/>
          </p:cNvPicPr>
          <p:nvPr/>
        </p:nvPicPr>
        <p:blipFill rotWithShape="1">
          <a:blip r:embed="rId3">
            <a:extLst>
              <a:ext uri="{28A0092B-C50C-407E-A947-70E740481C1C}">
                <a14:useLocalDpi xmlns:a14="http://schemas.microsoft.com/office/drawing/2010/main" val="0"/>
              </a:ext>
            </a:extLst>
          </a:blip>
          <a:srcRect l="10077" r="12738"/>
          <a:stretch/>
        </p:blipFill>
        <p:spPr>
          <a:xfrm>
            <a:off x="6096000" y="373621"/>
            <a:ext cx="5789150" cy="5643721"/>
          </a:xfrm>
          <a:prstGeom prst="rect">
            <a:avLst/>
          </a:prstGeom>
        </p:spPr>
      </p:pic>
      <p:sp>
        <p:nvSpPr>
          <p:cNvPr id="9" name="TextBox 8">
            <a:extLst>
              <a:ext uri="{FF2B5EF4-FFF2-40B4-BE49-F238E27FC236}">
                <a16:creationId xmlns:a16="http://schemas.microsoft.com/office/drawing/2014/main" id="{BB19A944-E2A6-402F-89D6-A706D2D2AA2E}"/>
              </a:ext>
            </a:extLst>
          </p:cNvPr>
          <p:cNvSpPr txBox="1"/>
          <p:nvPr/>
        </p:nvSpPr>
        <p:spPr>
          <a:xfrm>
            <a:off x="1887793" y="53445"/>
            <a:ext cx="3805084" cy="369332"/>
          </a:xfrm>
          <a:prstGeom prst="rect">
            <a:avLst/>
          </a:prstGeom>
          <a:noFill/>
        </p:spPr>
        <p:txBody>
          <a:bodyPr wrap="square" rtlCol="0">
            <a:spAutoFit/>
          </a:bodyPr>
          <a:lstStyle/>
          <a:p>
            <a:r>
              <a:rPr lang="en-US" dirty="0"/>
              <a:t>RANDOM FOREST</a:t>
            </a:r>
            <a:endParaRPr lang="en-IN" dirty="0"/>
          </a:p>
        </p:txBody>
      </p:sp>
      <p:sp>
        <p:nvSpPr>
          <p:cNvPr id="10" name="TextBox 9">
            <a:extLst>
              <a:ext uri="{FF2B5EF4-FFF2-40B4-BE49-F238E27FC236}">
                <a16:creationId xmlns:a16="http://schemas.microsoft.com/office/drawing/2014/main" id="{FAC3BB65-938A-4A84-A2AE-E7A31126DC4B}"/>
              </a:ext>
            </a:extLst>
          </p:cNvPr>
          <p:cNvSpPr txBox="1"/>
          <p:nvPr/>
        </p:nvSpPr>
        <p:spPr>
          <a:xfrm>
            <a:off x="7585587" y="53445"/>
            <a:ext cx="3805084" cy="369332"/>
          </a:xfrm>
          <a:prstGeom prst="rect">
            <a:avLst/>
          </a:prstGeom>
          <a:noFill/>
        </p:spPr>
        <p:txBody>
          <a:bodyPr wrap="square" rtlCol="0">
            <a:spAutoFit/>
          </a:bodyPr>
          <a:lstStyle/>
          <a:p>
            <a:r>
              <a:rPr lang="en-US" dirty="0"/>
              <a:t>XGBOOST CLASSIFICATION</a:t>
            </a:r>
            <a:endParaRPr lang="en-IN" dirty="0"/>
          </a:p>
        </p:txBody>
      </p:sp>
      <p:sp>
        <p:nvSpPr>
          <p:cNvPr id="11" name="TextBox 10">
            <a:extLst>
              <a:ext uri="{FF2B5EF4-FFF2-40B4-BE49-F238E27FC236}">
                <a16:creationId xmlns:a16="http://schemas.microsoft.com/office/drawing/2014/main" id="{012F08FF-C2DA-43A4-BF36-9D5B94089F4C}"/>
              </a:ext>
            </a:extLst>
          </p:cNvPr>
          <p:cNvSpPr txBox="1"/>
          <p:nvPr/>
        </p:nvSpPr>
        <p:spPr>
          <a:xfrm>
            <a:off x="540774" y="6249028"/>
            <a:ext cx="11090787" cy="369332"/>
          </a:xfrm>
          <a:prstGeom prst="rect">
            <a:avLst/>
          </a:prstGeom>
          <a:noFill/>
        </p:spPr>
        <p:txBody>
          <a:bodyPr wrap="square" rtlCol="0">
            <a:spAutoFit/>
          </a:bodyPr>
          <a:lstStyle/>
          <a:p>
            <a:r>
              <a:rPr lang="en-US" dirty="0"/>
              <a:t>The f1-Score for RANDOM FOREST is better than that for XGBOOST.</a:t>
            </a:r>
            <a:endParaRPr lang="en-IN" dirty="0"/>
          </a:p>
        </p:txBody>
      </p:sp>
    </p:spTree>
    <p:extLst>
      <p:ext uri="{BB962C8B-B14F-4D97-AF65-F5344CB8AC3E}">
        <p14:creationId xmlns:p14="http://schemas.microsoft.com/office/powerpoint/2010/main" val="1422993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DFE7-D8A4-46C6-977A-9451EFB6694F}"/>
              </a:ext>
            </a:extLst>
          </p:cNvPr>
          <p:cNvSpPr>
            <a:spLocks noGrp="1"/>
          </p:cNvSpPr>
          <p:nvPr>
            <p:ph type="title"/>
          </p:nvPr>
        </p:nvSpPr>
        <p:spPr/>
        <p:txBody>
          <a:bodyPr/>
          <a:lstStyle/>
          <a:p>
            <a:r>
              <a:rPr lang="en-US" b="1" dirty="0"/>
              <a:t>Data Exploration and Cleaning:</a:t>
            </a:r>
            <a:endParaRPr lang="en-IN" dirty="0"/>
          </a:p>
        </p:txBody>
      </p:sp>
      <p:sp>
        <p:nvSpPr>
          <p:cNvPr id="3" name="Content Placeholder 2">
            <a:extLst>
              <a:ext uri="{FF2B5EF4-FFF2-40B4-BE49-F238E27FC236}">
                <a16:creationId xmlns:a16="http://schemas.microsoft.com/office/drawing/2014/main" id="{5A87F713-7198-4D5E-8138-3583D988B28B}"/>
              </a:ext>
            </a:extLst>
          </p:cNvPr>
          <p:cNvSpPr>
            <a:spLocks noGrp="1"/>
          </p:cNvSpPr>
          <p:nvPr>
            <p:ph idx="1"/>
          </p:nvPr>
        </p:nvSpPr>
        <p:spPr>
          <a:xfrm>
            <a:off x="838200" y="1422400"/>
            <a:ext cx="10515600" cy="4754564"/>
          </a:xfrm>
        </p:spPr>
        <p:txBody>
          <a:bodyPr/>
          <a:lstStyle/>
          <a:p>
            <a:pPr marL="0" indent="0">
              <a:buNone/>
            </a:pPr>
            <a:r>
              <a:rPr lang="en-US" sz="2400" dirty="0"/>
              <a:t>Dropping away the </a:t>
            </a:r>
            <a:r>
              <a:rPr lang="en-US" sz="2400"/>
              <a:t>irrelevant columns–</a:t>
            </a:r>
            <a:endParaRPr lang="en-US" sz="2400" dirty="0"/>
          </a:p>
          <a:p>
            <a:r>
              <a:rPr lang="en-US" sz="2400" dirty="0"/>
              <a:t>Using heatmap we could visualize that our dataset contains a lot of missing values.</a:t>
            </a:r>
            <a:endParaRPr lang="en-IN" sz="2400" dirty="0"/>
          </a:p>
          <a:p>
            <a:pPr marL="0" indent="0">
              <a:buNone/>
            </a:pPr>
            <a:endParaRPr lang="en-IN" dirty="0"/>
          </a:p>
        </p:txBody>
      </p:sp>
      <p:pic>
        <p:nvPicPr>
          <p:cNvPr id="4" name="Picture 3">
            <a:extLst>
              <a:ext uri="{FF2B5EF4-FFF2-40B4-BE49-F238E27FC236}">
                <a16:creationId xmlns:a16="http://schemas.microsoft.com/office/drawing/2014/main" id="{423FA9C4-3610-485A-A0A2-85F940267D6E}"/>
              </a:ext>
            </a:extLst>
          </p:cNvPr>
          <p:cNvPicPr/>
          <p:nvPr/>
        </p:nvPicPr>
        <p:blipFill rotWithShape="1">
          <a:blip r:embed="rId2">
            <a:extLst>
              <a:ext uri="{28A0092B-C50C-407E-A947-70E740481C1C}">
                <a14:useLocalDpi xmlns:a14="http://schemas.microsoft.com/office/drawing/2010/main" val="0"/>
              </a:ext>
            </a:extLst>
          </a:blip>
          <a:srcRect t="14892"/>
          <a:stretch/>
        </p:blipFill>
        <p:spPr bwMode="auto">
          <a:xfrm>
            <a:off x="295564" y="2604655"/>
            <a:ext cx="10871200" cy="4137890"/>
          </a:xfrm>
          <a:prstGeom prst="rect">
            <a:avLst/>
          </a:prstGeom>
          <a:noFill/>
          <a:ln>
            <a:noFill/>
          </a:ln>
        </p:spPr>
      </p:pic>
    </p:spTree>
    <p:extLst>
      <p:ext uri="{BB962C8B-B14F-4D97-AF65-F5344CB8AC3E}">
        <p14:creationId xmlns:p14="http://schemas.microsoft.com/office/powerpoint/2010/main" val="3746191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1320-BFF1-4071-A9F4-866DFDCB73E6}"/>
              </a:ext>
            </a:extLst>
          </p:cNvPr>
          <p:cNvSpPr>
            <a:spLocks noGrp="1"/>
          </p:cNvSpPr>
          <p:nvPr>
            <p:ph type="title"/>
          </p:nvPr>
        </p:nvSpPr>
        <p:spPr>
          <a:xfrm>
            <a:off x="838200" y="365125"/>
            <a:ext cx="10515600" cy="743239"/>
          </a:xfrm>
        </p:spPr>
        <p:txBody>
          <a:bodyPr/>
          <a:lstStyle/>
          <a:p>
            <a:r>
              <a:rPr lang="en-US" b="1" dirty="0"/>
              <a:t>Fitting Models to Data:</a:t>
            </a:r>
            <a:endParaRPr lang="en-IN" dirty="0"/>
          </a:p>
        </p:txBody>
      </p:sp>
      <p:sp>
        <p:nvSpPr>
          <p:cNvPr id="3" name="Content Placeholder 2">
            <a:extLst>
              <a:ext uri="{FF2B5EF4-FFF2-40B4-BE49-F238E27FC236}">
                <a16:creationId xmlns:a16="http://schemas.microsoft.com/office/drawing/2014/main" id="{D82ECA0C-A02E-4CAB-AFF7-E6D2AB9ADD7C}"/>
              </a:ext>
            </a:extLst>
          </p:cNvPr>
          <p:cNvSpPr>
            <a:spLocks noGrp="1"/>
          </p:cNvSpPr>
          <p:nvPr>
            <p:ph idx="1"/>
          </p:nvPr>
        </p:nvSpPr>
        <p:spPr>
          <a:xfrm>
            <a:off x="838200" y="1182255"/>
            <a:ext cx="10515600" cy="4994708"/>
          </a:xfrm>
        </p:spPr>
        <p:txBody>
          <a:bodyPr/>
          <a:lstStyle/>
          <a:p>
            <a:r>
              <a:rPr lang="en-IN" sz="2400" dirty="0"/>
              <a:t>ROC CURVE FOR ALL THE MODELS-</a:t>
            </a:r>
          </a:p>
          <a:p>
            <a:pPr marL="0" indent="0">
              <a:buNone/>
            </a:pPr>
            <a:r>
              <a:rPr lang="en-IN" sz="2400" dirty="0"/>
              <a:t>The ROC curve gives information about model performance. The farther the line from the diagonal , the better the model performance.</a:t>
            </a:r>
          </a:p>
        </p:txBody>
      </p:sp>
      <p:pic>
        <p:nvPicPr>
          <p:cNvPr id="6" name="Picture 5">
            <a:extLst>
              <a:ext uri="{FF2B5EF4-FFF2-40B4-BE49-F238E27FC236}">
                <a16:creationId xmlns:a16="http://schemas.microsoft.com/office/drawing/2014/main" id="{65D23EA3-3A7B-44E2-8F39-83788F292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618" y="2645558"/>
            <a:ext cx="6119091" cy="3922390"/>
          </a:xfrm>
          <a:prstGeom prst="rect">
            <a:avLst/>
          </a:prstGeom>
        </p:spPr>
      </p:pic>
    </p:spTree>
    <p:extLst>
      <p:ext uri="{BB962C8B-B14F-4D97-AF65-F5344CB8AC3E}">
        <p14:creationId xmlns:p14="http://schemas.microsoft.com/office/powerpoint/2010/main" val="2735783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F2901-2787-4908-95BC-884E13927F03}"/>
              </a:ext>
            </a:extLst>
          </p:cNvPr>
          <p:cNvSpPr>
            <a:spLocks noGrp="1"/>
          </p:cNvSpPr>
          <p:nvPr>
            <p:ph type="title"/>
          </p:nvPr>
        </p:nvSpPr>
        <p:spPr>
          <a:xfrm>
            <a:off x="838200" y="365126"/>
            <a:ext cx="10515600" cy="669347"/>
          </a:xfrm>
        </p:spPr>
        <p:txBody>
          <a:bodyPr>
            <a:normAutofit fontScale="90000"/>
          </a:bodyPr>
          <a:lstStyle/>
          <a:p>
            <a:r>
              <a:rPr lang="en-US" b="1" dirty="0"/>
              <a:t>Model Implementation on the Unseen Test Data:</a:t>
            </a:r>
            <a:endParaRPr lang="en-IN" dirty="0"/>
          </a:p>
        </p:txBody>
      </p:sp>
      <p:sp>
        <p:nvSpPr>
          <p:cNvPr id="3" name="Content Placeholder 2">
            <a:extLst>
              <a:ext uri="{FF2B5EF4-FFF2-40B4-BE49-F238E27FC236}">
                <a16:creationId xmlns:a16="http://schemas.microsoft.com/office/drawing/2014/main" id="{BD2C83C8-408C-453B-AD1A-B9F30F111B49}"/>
              </a:ext>
            </a:extLst>
          </p:cNvPr>
          <p:cNvSpPr>
            <a:spLocks noGrp="1"/>
          </p:cNvSpPr>
          <p:nvPr>
            <p:ph idx="1"/>
          </p:nvPr>
        </p:nvSpPr>
        <p:spPr>
          <a:xfrm>
            <a:off x="838200" y="1034472"/>
            <a:ext cx="10515600" cy="5661891"/>
          </a:xfrm>
        </p:spPr>
        <p:txBody>
          <a:bodyPr/>
          <a:lstStyle/>
          <a:p>
            <a:r>
              <a:rPr lang="en-IN" sz="2400" dirty="0"/>
              <a:t>Final list of columns is as follows:</a:t>
            </a:r>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dirty="0"/>
              <a:t>Just as the train data, the test data (June 2015-Dec 2015) has  also been split into </a:t>
            </a:r>
            <a:r>
              <a:rPr lang="en-IN" dirty="0" err="1"/>
              <a:t>X_test</a:t>
            </a:r>
            <a:r>
              <a:rPr lang="en-IN" dirty="0"/>
              <a:t> and </a:t>
            </a:r>
            <a:r>
              <a:rPr lang="en-IN" dirty="0" err="1"/>
              <a:t>y_test</a:t>
            </a:r>
            <a:r>
              <a:rPr lang="en-IN" dirty="0"/>
              <a:t>.</a:t>
            </a:r>
          </a:p>
          <a:p>
            <a:r>
              <a:rPr lang="en-IN" dirty="0" err="1"/>
              <a:t>X_test</a:t>
            </a:r>
            <a:r>
              <a:rPr lang="en-IN" dirty="0"/>
              <a:t>= Independent variables</a:t>
            </a:r>
          </a:p>
          <a:p>
            <a:r>
              <a:rPr lang="en-IN" dirty="0" err="1"/>
              <a:t>Y_test</a:t>
            </a:r>
            <a:r>
              <a:rPr lang="en-IN" dirty="0"/>
              <a:t>=Dependent variables</a:t>
            </a:r>
          </a:p>
          <a:p>
            <a:r>
              <a:rPr lang="en-IN" dirty="0"/>
              <a:t>SMOTE (oversampling the data) is performed on Train Data ONLY.</a:t>
            </a:r>
          </a:p>
          <a:p>
            <a:pPr marL="0" indent="0">
              <a:buNone/>
            </a:pPr>
            <a:endParaRPr lang="en-IN" dirty="0"/>
          </a:p>
        </p:txBody>
      </p:sp>
      <p:pic>
        <p:nvPicPr>
          <p:cNvPr id="6" name="Picture 5">
            <a:extLst>
              <a:ext uri="{FF2B5EF4-FFF2-40B4-BE49-F238E27FC236}">
                <a16:creationId xmlns:a16="http://schemas.microsoft.com/office/drawing/2014/main" id="{C8A88C07-9400-493E-BF6A-0AD33DD82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28" y="1502543"/>
            <a:ext cx="9617273" cy="1630821"/>
          </a:xfrm>
          <a:prstGeom prst="rect">
            <a:avLst/>
          </a:prstGeom>
        </p:spPr>
      </p:pic>
    </p:spTree>
    <p:extLst>
      <p:ext uri="{BB962C8B-B14F-4D97-AF65-F5344CB8AC3E}">
        <p14:creationId xmlns:p14="http://schemas.microsoft.com/office/powerpoint/2010/main" val="2418580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80CB-6515-4BE4-90DD-4FFEBAE0D0E2}"/>
              </a:ext>
            </a:extLst>
          </p:cNvPr>
          <p:cNvSpPr>
            <a:spLocks noGrp="1"/>
          </p:cNvSpPr>
          <p:nvPr>
            <p:ph type="title"/>
          </p:nvPr>
        </p:nvSpPr>
        <p:spPr>
          <a:xfrm>
            <a:off x="838200" y="200318"/>
            <a:ext cx="10515600" cy="600319"/>
          </a:xfrm>
        </p:spPr>
        <p:txBody>
          <a:bodyPr>
            <a:normAutofit fontScale="90000"/>
          </a:bodyPr>
          <a:lstStyle/>
          <a:p>
            <a:r>
              <a:rPr lang="en-US" b="1" dirty="0"/>
              <a:t>Fitting Model to Test Data:</a:t>
            </a:r>
            <a:endParaRPr lang="en-IN" dirty="0"/>
          </a:p>
        </p:txBody>
      </p:sp>
      <p:sp>
        <p:nvSpPr>
          <p:cNvPr id="3" name="Content Placeholder 2">
            <a:extLst>
              <a:ext uri="{FF2B5EF4-FFF2-40B4-BE49-F238E27FC236}">
                <a16:creationId xmlns:a16="http://schemas.microsoft.com/office/drawing/2014/main" id="{5AE40AC3-2D11-4AE3-8323-60B02C04C07F}"/>
              </a:ext>
            </a:extLst>
          </p:cNvPr>
          <p:cNvSpPr>
            <a:spLocks noGrp="1"/>
          </p:cNvSpPr>
          <p:nvPr>
            <p:ph idx="1"/>
          </p:nvPr>
        </p:nvSpPr>
        <p:spPr>
          <a:xfrm>
            <a:off x="838200" y="1061884"/>
            <a:ext cx="10515600" cy="5689898"/>
          </a:xfrm>
        </p:spPr>
        <p:txBody>
          <a:bodyPr/>
          <a:lstStyle/>
          <a:p>
            <a:pPr marL="0" indent="0">
              <a:buNone/>
            </a:pPr>
            <a:r>
              <a:rPr lang="en-IN" sz="2400" dirty="0"/>
              <a:t>RANDOM FOREST</a:t>
            </a:r>
            <a:r>
              <a:rPr lang="en-IN" dirty="0"/>
              <a:t>-</a:t>
            </a:r>
          </a:p>
        </p:txBody>
      </p:sp>
      <p:pic>
        <p:nvPicPr>
          <p:cNvPr id="7" name="Picture 6">
            <a:extLst>
              <a:ext uri="{FF2B5EF4-FFF2-40B4-BE49-F238E27FC236}">
                <a16:creationId xmlns:a16="http://schemas.microsoft.com/office/drawing/2014/main" id="{03BEE1B9-966D-4EE5-A40E-1DC472C09A2D}"/>
              </a:ext>
            </a:extLst>
          </p:cNvPr>
          <p:cNvPicPr>
            <a:picLocks noChangeAspect="1"/>
          </p:cNvPicPr>
          <p:nvPr/>
        </p:nvPicPr>
        <p:blipFill rotWithShape="1">
          <a:blip r:embed="rId2">
            <a:extLst>
              <a:ext uri="{28A0092B-C50C-407E-A947-70E740481C1C}">
                <a14:useLocalDpi xmlns:a14="http://schemas.microsoft.com/office/drawing/2010/main" val="0"/>
              </a:ext>
            </a:extLst>
          </a:blip>
          <a:srcRect t="16679" r="18457"/>
          <a:stretch/>
        </p:blipFill>
        <p:spPr>
          <a:xfrm>
            <a:off x="3563756" y="999810"/>
            <a:ext cx="8116967" cy="5657872"/>
          </a:xfrm>
          <a:prstGeom prst="rect">
            <a:avLst/>
          </a:prstGeom>
        </p:spPr>
      </p:pic>
    </p:spTree>
    <p:extLst>
      <p:ext uri="{BB962C8B-B14F-4D97-AF65-F5344CB8AC3E}">
        <p14:creationId xmlns:p14="http://schemas.microsoft.com/office/powerpoint/2010/main" val="3941468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904D-D357-4469-A894-58827BEC8D66}"/>
              </a:ext>
            </a:extLst>
          </p:cNvPr>
          <p:cNvSpPr>
            <a:spLocks noGrp="1"/>
          </p:cNvSpPr>
          <p:nvPr>
            <p:ph type="title"/>
          </p:nvPr>
        </p:nvSpPr>
        <p:spPr>
          <a:xfrm>
            <a:off x="838200" y="365126"/>
            <a:ext cx="10515600" cy="613930"/>
          </a:xfrm>
        </p:spPr>
        <p:txBody>
          <a:bodyPr>
            <a:normAutofit fontScale="90000"/>
          </a:bodyPr>
          <a:lstStyle/>
          <a:p>
            <a:r>
              <a:rPr lang="en-US" b="1" dirty="0"/>
              <a:t>Fitting Model to Data:</a:t>
            </a:r>
            <a:endParaRPr lang="en-IN" dirty="0"/>
          </a:p>
        </p:txBody>
      </p:sp>
      <p:sp>
        <p:nvSpPr>
          <p:cNvPr id="3" name="Content Placeholder 2">
            <a:extLst>
              <a:ext uri="{FF2B5EF4-FFF2-40B4-BE49-F238E27FC236}">
                <a16:creationId xmlns:a16="http://schemas.microsoft.com/office/drawing/2014/main" id="{A070270F-9559-4BA3-8E18-E17926F75094}"/>
              </a:ext>
            </a:extLst>
          </p:cNvPr>
          <p:cNvSpPr>
            <a:spLocks noGrp="1"/>
          </p:cNvSpPr>
          <p:nvPr>
            <p:ph idx="1"/>
          </p:nvPr>
        </p:nvSpPr>
        <p:spPr>
          <a:xfrm>
            <a:off x="838200" y="1062182"/>
            <a:ext cx="10515600" cy="5652654"/>
          </a:xfrm>
        </p:spPr>
        <p:txBody>
          <a:bodyPr/>
          <a:lstStyle/>
          <a:p>
            <a:r>
              <a:rPr lang="en-US" dirty="0"/>
              <a:t>XGBOOST -</a:t>
            </a:r>
            <a:endParaRPr lang="en-IN" dirty="0"/>
          </a:p>
        </p:txBody>
      </p:sp>
      <p:pic>
        <p:nvPicPr>
          <p:cNvPr id="6" name="Picture 5">
            <a:extLst>
              <a:ext uri="{FF2B5EF4-FFF2-40B4-BE49-F238E27FC236}">
                <a16:creationId xmlns:a16="http://schemas.microsoft.com/office/drawing/2014/main" id="{21E96661-4F81-414A-BDC1-E826051D02F8}"/>
              </a:ext>
            </a:extLst>
          </p:cNvPr>
          <p:cNvPicPr>
            <a:picLocks noChangeAspect="1"/>
          </p:cNvPicPr>
          <p:nvPr/>
        </p:nvPicPr>
        <p:blipFill rotWithShape="1">
          <a:blip r:embed="rId2">
            <a:extLst>
              <a:ext uri="{28A0092B-C50C-407E-A947-70E740481C1C}">
                <a14:useLocalDpi xmlns:a14="http://schemas.microsoft.com/office/drawing/2010/main" val="0"/>
              </a:ext>
            </a:extLst>
          </a:blip>
          <a:srcRect t="6034" r="22080"/>
          <a:stretch/>
        </p:blipFill>
        <p:spPr>
          <a:xfrm>
            <a:off x="3091340" y="950421"/>
            <a:ext cx="8618879" cy="5542453"/>
          </a:xfrm>
          <a:prstGeom prst="rect">
            <a:avLst/>
          </a:prstGeom>
        </p:spPr>
      </p:pic>
    </p:spTree>
    <p:extLst>
      <p:ext uri="{BB962C8B-B14F-4D97-AF65-F5344CB8AC3E}">
        <p14:creationId xmlns:p14="http://schemas.microsoft.com/office/powerpoint/2010/main" val="333916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365125"/>
            <a:ext cx="11201400" cy="743239"/>
          </a:xfrm>
        </p:spPr>
        <p:txBody>
          <a:bodyPr/>
          <a:lstStyle/>
          <a:p>
            <a:r>
              <a:rPr lang="en-US" b="1" dirty="0"/>
              <a:t>Final Prediction:</a:t>
            </a:r>
          </a:p>
        </p:txBody>
      </p:sp>
      <p:sp>
        <p:nvSpPr>
          <p:cNvPr id="3" name="Content Placeholder 2"/>
          <p:cNvSpPr>
            <a:spLocks noGrp="1"/>
          </p:cNvSpPr>
          <p:nvPr>
            <p:ph idx="1"/>
          </p:nvPr>
        </p:nvSpPr>
        <p:spPr>
          <a:xfrm>
            <a:off x="152400" y="1543664"/>
            <a:ext cx="11887200" cy="5106517"/>
          </a:xfrm>
        </p:spPr>
        <p:txBody>
          <a:bodyPr/>
          <a:lstStyle/>
          <a:p>
            <a:r>
              <a:rPr lang="en-US" dirty="0"/>
              <a:t>After comparing various models, the Random Forest classifier (with tuning) is the best model so far.</a:t>
            </a:r>
          </a:p>
          <a:p>
            <a:r>
              <a:rPr lang="en-US" dirty="0"/>
              <a:t>The precision-recall values are best given by the Random Forest Model so far.</a:t>
            </a:r>
          </a:p>
          <a:p>
            <a:pPr marL="0" indent="0">
              <a:buNone/>
            </a:pPr>
            <a:endParaRPr lang="en-US" dirty="0"/>
          </a:p>
        </p:txBody>
      </p:sp>
    </p:spTree>
    <p:extLst>
      <p:ext uri="{BB962C8B-B14F-4D97-AF65-F5344CB8AC3E}">
        <p14:creationId xmlns:p14="http://schemas.microsoft.com/office/powerpoint/2010/main" val="4003983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365125"/>
            <a:ext cx="10700657" cy="650875"/>
          </a:xfrm>
        </p:spPr>
        <p:txBody>
          <a:bodyPr>
            <a:normAutofit fontScale="90000"/>
          </a:bodyPr>
          <a:lstStyle/>
          <a:p>
            <a:r>
              <a:rPr lang="en-US" b="1" dirty="0"/>
              <a:t>Conclusion:</a:t>
            </a:r>
          </a:p>
        </p:txBody>
      </p:sp>
      <p:sp>
        <p:nvSpPr>
          <p:cNvPr id="3" name="Content Placeholder 2"/>
          <p:cNvSpPr>
            <a:spLocks noGrp="1"/>
          </p:cNvSpPr>
          <p:nvPr>
            <p:ph idx="1"/>
          </p:nvPr>
        </p:nvSpPr>
        <p:spPr>
          <a:xfrm>
            <a:off x="478971" y="1016000"/>
            <a:ext cx="10874829" cy="5675086"/>
          </a:xfrm>
        </p:spPr>
        <p:txBody>
          <a:bodyPr/>
          <a:lstStyle/>
          <a:p>
            <a:r>
              <a:rPr lang="en-US" dirty="0"/>
              <a:t>The results of </a:t>
            </a:r>
            <a:r>
              <a:rPr lang="en-US" dirty="0" err="1"/>
              <a:t>XGBoost</a:t>
            </a:r>
            <a:r>
              <a:rPr lang="en-US" dirty="0"/>
              <a:t> and Random Forest were the best among all.</a:t>
            </a:r>
          </a:p>
          <a:p>
            <a:r>
              <a:rPr lang="en-US" dirty="0"/>
              <a:t>If you want low type 1 error, use either of the two.</a:t>
            </a:r>
          </a:p>
          <a:p>
            <a:r>
              <a:rPr lang="en-US" dirty="0"/>
              <a:t>If you want low type 2 error, use Random Forest.</a:t>
            </a:r>
          </a:p>
          <a:p>
            <a:r>
              <a:rPr lang="en-US" dirty="0"/>
              <a:t>Type 2 error shows the actual losses for the company and type 1 error shows the failed profit.</a:t>
            </a:r>
          </a:p>
          <a:p>
            <a:r>
              <a:rPr lang="en-US" dirty="0"/>
              <a:t>As type 2 error is more dangerous in our case, we should prefer using Random Forest.</a:t>
            </a:r>
          </a:p>
          <a:p>
            <a:endParaRPr lang="en-US" dirty="0"/>
          </a:p>
          <a:p>
            <a:pPr marL="0" indent="0">
              <a:buNone/>
            </a:pPr>
            <a:endParaRPr lang="en-US" dirty="0"/>
          </a:p>
        </p:txBody>
      </p:sp>
    </p:spTree>
    <p:extLst>
      <p:ext uri="{BB962C8B-B14F-4D97-AF65-F5344CB8AC3E}">
        <p14:creationId xmlns:p14="http://schemas.microsoft.com/office/powerpoint/2010/main" val="2745204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90057"/>
            <a:ext cx="10515600" cy="4086905"/>
          </a:xfrm>
        </p:spPr>
        <p:txBody>
          <a:bodyPr>
            <a:normAutofit/>
          </a:bodyPr>
          <a:lstStyle/>
          <a:p>
            <a:pPr marL="0" indent="0" algn="ctr">
              <a:buNone/>
            </a:pPr>
            <a:r>
              <a:rPr lang="en-US" sz="9600" dirty="0"/>
              <a:t>THANK YOU</a:t>
            </a:r>
          </a:p>
        </p:txBody>
      </p:sp>
    </p:spTree>
    <p:extLst>
      <p:ext uri="{BB962C8B-B14F-4D97-AF65-F5344CB8AC3E}">
        <p14:creationId xmlns:p14="http://schemas.microsoft.com/office/powerpoint/2010/main" val="247131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36B6-C93F-4AFF-9A35-7F4C3514C1AC}"/>
              </a:ext>
            </a:extLst>
          </p:cNvPr>
          <p:cNvSpPr>
            <a:spLocks noGrp="1"/>
          </p:cNvSpPr>
          <p:nvPr>
            <p:ph type="title"/>
          </p:nvPr>
        </p:nvSpPr>
        <p:spPr/>
        <p:txBody>
          <a:bodyPr/>
          <a:lstStyle/>
          <a:p>
            <a:r>
              <a:rPr lang="en-US" b="1" dirty="0"/>
              <a:t>Data Exploration and Cleaning:</a:t>
            </a:r>
            <a:endParaRPr lang="en-IN" dirty="0"/>
          </a:p>
        </p:txBody>
      </p:sp>
      <p:sp>
        <p:nvSpPr>
          <p:cNvPr id="3" name="Content Placeholder 2">
            <a:extLst>
              <a:ext uri="{FF2B5EF4-FFF2-40B4-BE49-F238E27FC236}">
                <a16:creationId xmlns:a16="http://schemas.microsoft.com/office/drawing/2014/main" id="{4351A2AA-8CE4-4A35-AC4F-93CC7B7A5811}"/>
              </a:ext>
            </a:extLst>
          </p:cNvPr>
          <p:cNvSpPr>
            <a:spLocks noGrp="1"/>
          </p:cNvSpPr>
          <p:nvPr>
            <p:ph idx="1"/>
          </p:nvPr>
        </p:nvSpPr>
        <p:spPr>
          <a:xfrm>
            <a:off x="838200" y="1450109"/>
            <a:ext cx="10515600" cy="4726854"/>
          </a:xfrm>
        </p:spPr>
        <p:txBody>
          <a:bodyPr/>
          <a:lstStyle/>
          <a:p>
            <a:r>
              <a:rPr lang="en-IN" sz="2400" dirty="0"/>
              <a:t>Dependency of the output variable on various features observed by plotting graphs.</a:t>
            </a:r>
          </a:p>
          <a:p>
            <a:endParaRPr lang="en-IN" dirty="0"/>
          </a:p>
        </p:txBody>
      </p:sp>
      <p:pic>
        <p:nvPicPr>
          <p:cNvPr id="4" name="Picture 3">
            <a:extLst>
              <a:ext uri="{FF2B5EF4-FFF2-40B4-BE49-F238E27FC236}">
                <a16:creationId xmlns:a16="http://schemas.microsoft.com/office/drawing/2014/main" id="{B664E7E6-8414-4287-9413-4087849E803C}"/>
              </a:ext>
            </a:extLst>
          </p:cNvPr>
          <p:cNvPicPr/>
          <p:nvPr/>
        </p:nvPicPr>
        <p:blipFill rotWithShape="1">
          <a:blip r:embed="rId2">
            <a:extLst>
              <a:ext uri="{28A0092B-C50C-407E-A947-70E740481C1C}">
                <a14:useLocalDpi xmlns:a14="http://schemas.microsoft.com/office/drawing/2010/main" val="0"/>
              </a:ext>
            </a:extLst>
          </a:blip>
          <a:srcRect l="3526" t="10272" r="30272" b="4354"/>
          <a:stretch/>
        </p:blipFill>
        <p:spPr bwMode="auto">
          <a:xfrm>
            <a:off x="471949" y="2684206"/>
            <a:ext cx="5535562" cy="3808670"/>
          </a:xfrm>
          <a:prstGeom prst="rect">
            <a:avLst/>
          </a:prstGeom>
          <a:noFill/>
          <a:ln>
            <a:noFill/>
          </a:ln>
        </p:spPr>
      </p:pic>
      <p:pic>
        <p:nvPicPr>
          <p:cNvPr id="6" name="Picture 5">
            <a:extLst>
              <a:ext uri="{FF2B5EF4-FFF2-40B4-BE49-F238E27FC236}">
                <a16:creationId xmlns:a16="http://schemas.microsoft.com/office/drawing/2014/main" id="{2C1CFDDA-E90F-407A-9D28-6F5FBDF9D06C}"/>
              </a:ext>
            </a:extLst>
          </p:cNvPr>
          <p:cNvPicPr>
            <a:picLocks noChangeAspect="1"/>
          </p:cNvPicPr>
          <p:nvPr/>
        </p:nvPicPr>
        <p:blipFill rotWithShape="1">
          <a:blip r:embed="rId3">
            <a:extLst>
              <a:ext uri="{28A0092B-C50C-407E-A947-70E740481C1C}">
                <a14:useLocalDpi xmlns:a14="http://schemas.microsoft.com/office/drawing/2010/main" val="0"/>
              </a:ext>
            </a:extLst>
          </a:blip>
          <a:srcRect t="13095" b="2378"/>
          <a:stretch/>
        </p:blipFill>
        <p:spPr>
          <a:xfrm>
            <a:off x="5973949" y="2684205"/>
            <a:ext cx="5746102" cy="3808670"/>
          </a:xfrm>
          <a:prstGeom prst="rect">
            <a:avLst/>
          </a:prstGeom>
        </p:spPr>
      </p:pic>
    </p:spTree>
    <p:extLst>
      <p:ext uri="{BB962C8B-B14F-4D97-AF65-F5344CB8AC3E}">
        <p14:creationId xmlns:p14="http://schemas.microsoft.com/office/powerpoint/2010/main" val="296641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B7EAB-DD4B-428A-916A-515841A232E7}"/>
              </a:ext>
            </a:extLst>
          </p:cNvPr>
          <p:cNvPicPr>
            <a:picLocks noChangeAspect="1"/>
          </p:cNvPicPr>
          <p:nvPr/>
        </p:nvPicPr>
        <p:blipFill rotWithShape="1">
          <a:blip r:embed="rId3">
            <a:extLst>
              <a:ext uri="{28A0092B-C50C-407E-A947-70E740481C1C}">
                <a14:useLocalDpi xmlns:a14="http://schemas.microsoft.com/office/drawing/2010/main" val="0"/>
              </a:ext>
            </a:extLst>
          </a:blip>
          <a:srcRect l="4207" t="16522" r="12155"/>
          <a:stretch/>
        </p:blipFill>
        <p:spPr>
          <a:xfrm>
            <a:off x="471950" y="245806"/>
            <a:ext cx="4562166" cy="3558469"/>
          </a:xfrm>
          <a:prstGeom prst="rect">
            <a:avLst/>
          </a:prstGeom>
        </p:spPr>
      </p:pic>
      <p:pic>
        <p:nvPicPr>
          <p:cNvPr id="13" name="Picture 12">
            <a:extLst>
              <a:ext uri="{FF2B5EF4-FFF2-40B4-BE49-F238E27FC236}">
                <a16:creationId xmlns:a16="http://schemas.microsoft.com/office/drawing/2014/main" id="{BE0D028D-1523-422F-95DE-64A96EADE5B2}"/>
              </a:ext>
            </a:extLst>
          </p:cNvPr>
          <p:cNvPicPr>
            <a:picLocks noChangeAspect="1"/>
          </p:cNvPicPr>
          <p:nvPr/>
        </p:nvPicPr>
        <p:blipFill rotWithShape="1">
          <a:blip r:embed="rId4">
            <a:extLst>
              <a:ext uri="{28A0092B-C50C-407E-A947-70E740481C1C}">
                <a14:useLocalDpi xmlns:a14="http://schemas.microsoft.com/office/drawing/2010/main" val="0"/>
              </a:ext>
            </a:extLst>
          </a:blip>
          <a:srcRect l="3015" t="12347" r="34427" b="5588"/>
          <a:stretch/>
        </p:blipFill>
        <p:spPr>
          <a:xfrm>
            <a:off x="5122607" y="314632"/>
            <a:ext cx="6597444" cy="3558469"/>
          </a:xfrm>
          <a:prstGeom prst="rect">
            <a:avLst/>
          </a:prstGeom>
        </p:spPr>
      </p:pic>
      <p:pic>
        <p:nvPicPr>
          <p:cNvPr id="15" name="Picture 14">
            <a:extLst>
              <a:ext uri="{FF2B5EF4-FFF2-40B4-BE49-F238E27FC236}">
                <a16:creationId xmlns:a16="http://schemas.microsoft.com/office/drawing/2014/main" id="{EA342593-11D3-4D06-BB48-FFBDABF3A1BE}"/>
              </a:ext>
            </a:extLst>
          </p:cNvPr>
          <p:cNvPicPr>
            <a:picLocks noChangeAspect="1"/>
          </p:cNvPicPr>
          <p:nvPr/>
        </p:nvPicPr>
        <p:blipFill rotWithShape="1">
          <a:blip r:embed="rId5">
            <a:extLst>
              <a:ext uri="{28A0092B-C50C-407E-A947-70E740481C1C}">
                <a14:useLocalDpi xmlns:a14="http://schemas.microsoft.com/office/drawing/2010/main" val="0"/>
              </a:ext>
            </a:extLst>
          </a:blip>
          <a:srcRect l="2813" t="12239" r="35233" b="3824"/>
          <a:stretch/>
        </p:blipFill>
        <p:spPr>
          <a:xfrm>
            <a:off x="226143" y="3804275"/>
            <a:ext cx="4896464" cy="3043084"/>
          </a:xfrm>
          <a:prstGeom prst="rect">
            <a:avLst/>
          </a:prstGeom>
        </p:spPr>
      </p:pic>
      <p:pic>
        <p:nvPicPr>
          <p:cNvPr id="17" name="Picture 16">
            <a:extLst>
              <a:ext uri="{FF2B5EF4-FFF2-40B4-BE49-F238E27FC236}">
                <a16:creationId xmlns:a16="http://schemas.microsoft.com/office/drawing/2014/main" id="{05AED4FC-B342-4D8E-85DD-5949E9D15CA9}"/>
              </a:ext>
            </a:extLst>
          </p:cNvPr>
          <p:cNvPicPr>
            <a:picLocks noChangeAspect="1"/>
          </p:cNvPicPr>
          <p:nvPr/>
        </p:nvPicPr>
        <p:blipFill rotWithShape="1">
          <a:blip r:embed="rId6">
            <a:extLst>
              <a:ext uri="{28A0092B-C50C-407E-A947-70E740481C1C}">
                <a14:useLocalDpi xmlns:a14="http://schemas.microsoft.com/office/drawing/2010/main" val="0"/>
              </a:ext>
            </a:extLst>
          </a:blip>
          <a:srcRect l="4208" t="14189" r="33780" b="4071"/>
          <a:stretch/>
        </p:blipFill>
        <p:spPr>
          <a:xfrm>
            <a:off x="5279923" y="3633019"/>
            <a:ext cx="6440127" cy="3224981"/>
          </a:xfrm>
          <a:prstGeom prst="rect">
            <a:avLst/>
          </a:prstGeom>
        </p:spPr>
      </p:pic>
    </p:spTree>
    <p:extLst>
      <p:ext uri="{BB962C8B-B14F-4D97-AF65-F5344CB8AC3E}">
        <p14:creationId xmlns:p14="http://schemas.microsoft.com/office/powerpoint/2010/main" val="40707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70002-D1BA-4DE3-8E14-FCDB82D184A8}"/>
              </a:ext>
            </a:extLst>
          </p:cNvPr>
          <p:cNvPicPr>
            <a:picLocks noChangeAspect="1"/>
          </p:cNvPicPr>
          <p:nvPr/>
        </p:nvPicPr>
        <p:blipFill rotWithShape="1">
          <a:blip r:embed="rId2">
            <a:extLst>
              <a:ext uri="{28A0092B-C50C-407E-A947-70E740481C1C}">
                <a14:useLocalDpi xmlns:a14="http://schemas.microsoft.com/office/drawing/2010/main" val="0"/>
              </a:ext>
            </a:extLst>
          </a:blip>
          <a:srcRect l="2717" t="12627" r="33215" b="3827"/>
          <a:stretch/>
        </p:blipFill>
        <p:spPr>
          <a:xfrm>
            <a:off x="78658" y="252377"/>
            <a:ext cx="5483495" cy="2866639"/>
          </a:xfrm>
          <a:prstGeom prst="rect">
            <a:avLst/>
          </a:prstGeom>
        </p:spPr>
      </p:pic>
      <p:pic>
        <p:nvPicPr>
          <p:cNvPr id="5" name="Picture 4">
            <a:extLst>
              <a:ext uri="{FF2B5EF4-FFF2-40B4-BE49-F238E27FC236}">
                <a16:creationId xmlns:a16="http://schemas.microsoft.com/office/drawing/2014/main" id="{07E8704A-6A83-4242-9162-013259FB2CEA}"/>
              </a:ext>
            </a:extLst>
          </p:cNvPr>
          <p:cNvPicPr>
            <a:picLocks noChangeAspect="1"/>
          </p:cNvPicPr>
          <p:nvPr/>
        </p:nvPicPr>
        <p:blipFill rotWithShape="1">
          <a:blip r:embed="rId3">
            <a:extLst>
              <a:ext uri="{28A0092B-C50C-407E-A947-70E740481C1C}">
                <a14:useLocalDpi xmlns:a14="http://schemas.microsoft.com/office/drawing/2010/main" val="0"/>
              </a:ext>
            </a:extLst>
          </a:blip>
          <a:srcRect l="3352" t="11721" b="4990"/>
          <a:stretch/>
        </p:blipFill>
        <p:spPr>
          <a:xfrm>
            <a:off x="5466736" y="372556"/>
            <a:ext cx="6572526" cy="2626283"/>
          </a:xfrm>
          <a:prstGeom prst="rect">
            <a:avLst/>
          </a:prstGeom>
        </p:spPr>
      </p:pic>
      <p:pic>
        <p:nvPicPr>
          <p:cNvPr id="7" name="Picture 6">
            <a:extLst>
              <a:ext uri="{FF2B5EF4-FFF2-40B4-BE49-F238E27FC236}">
                <a16:creationId xmlns:a16="http://schemas.microsoft.com/office/drawing/2014/main" id="{14C1A147-BCD3-49B2-9C0D-B034316BF31A}"/>
              </a:ext>
            </a:extLst>
          </p:cNvPr>
          <p:cNvPicPr>
            <a:picLocks noChangeAspect="1"/>
          </p:cNvPicPr>
          <p:nvPr/>
        </p:nvPicPr>
        <p:blipFill rotWithShape="1">
          <a:blip r:embed="rId4">
            <a:extLst>
              <a:ext uri="{28A0092B-C50C-407E-A947-70E740481C1C}">
                <a14:useLocalDpi xmlns:a14="http://schemas.microsoft.com/office/drawing/2010/main" val="0"/>
              </a:ext>
            </a:extLst>
          </a:blip>
          <a:srcRect l="2437" t="17678" r="43840" b="2180"/>
          <a:stretch/>
        </p:blipFill>
        <p:spPr>
          <a:xfrm>
            <a:off x="5309419" y="3267770"/>
            <a:ext cx="5319252" cy="3443154"/>
          </a:xfrm>
          <a:prstGeom prst="rect">
            <a:avLst/>
          </a:prstGeom>
        </p:spPr>
      </p:pic>
      <p:pic>
        <p:nvPicPr>
          <p:cNvPr id="9" name="Picture 8">
            <a:extLst>
              <a:ext uri="{FF2B5EF4-FFF2-40B4-BE49-F238E27FC236}">
                <a16:creationId xmlns:a16="http://schemas.microsoft.com/office/drawing/2014/main" id="{FE8FB52F-8228-4626-B5C2-AFADBC18B9CD}"/>
              </a:ext>
            </a:extLst>
          </p:cNvPr>
          <p:cNvPicPr>
            <a:picLocks noChangeAspect="1"/>
          </p:cNvPicPr>
          <p:nvPr/>
        </p:nvPicPr>
        <p:blipFill rotWithShape="1">
          <a:blip r:embed="rId5">
            <a:extLst>
              <a:ext uri="{28A0092B-C50C-407E-A947-70E740481C1C}">
                <a14:useLocalDpi xmlns:a14="http://schemas.microsoft.com/office/drawing/2010/main" val="0"/>
              </a:ext>
            </a:extLst>
          </a:blip>
          <a:srcRect l="4005" t="13968" r="34342" b="3148"/>
          <a:stretch/>
        </p:blipFill>
        <p:spPr>
          <a:xfrm>
            <a:off x="353963" y="3266682"/>
            <a:ext cx="4414684" cy="3444242"/>
          </a:xfrm>
          <a:prstGeom prst="rect">
            <a:avLst/>
          </a:prstGeom>
        </p:spPr>
      </p:pic>
    </p:spTree>
    <p:extLst>
      <p:ext uri="{BB962C8B-B14F-4D97-AF65-F5344CB8AC3E}">
        <p14:creationId xmlns:p14="http://schemas.microsoft.com/office/powerpoint/2010/main" val="3312476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62BC-AEEC-493E-BFB7-CE77C40BF137}"/>
              </a:ext>
            </a:extLst>
          </p:cNvPr>
          <p:cNvSpPr>
            <a:spLocks noGrp="1"/>
          </p:cNvSpPr>
          <p:nvPr>
            <p:ph type="title"/>
          </p:nvPr>
        </p:nvSpPr>
        <p:spPr>
          <a:xfrm>
            <a:off x="838200" y="365126"/>
            <a:ext cx="10515600" cy="770947"/>
          </a:xfrm>
        </p:spPr>
        <p:txBody>
          <a:bodyPr/>
          <a:lstStyle/>
          <a:p>
            <a:r>
              <a:rPr lang="en-US" b="1" dirty="0"/>
              <a:t>Data Extraction and Cleaning:</a:t>
            </a:r>
            <a:endParaRPr lang="en-IN" dirty="0"/>
          </a:p>
        </p:txBody>
      </p:sp>
      <p:sp>
        <p:nvSpPr>
          <p:cNvPr id="3" name="Content Placeholder 2">
            <a:extLst>
              <a:ext uri="{FF2B5EF4-FFF2-40B4-BE49-F238E27FC236}">
                <a16:creationId xmlns:a16="http://schemas.microsoft.com/office/drawing/2014/main" id="{36F9DA57-153E-4E7A-BEFE-00F77D442F43}"/>
              </a:ext>
            </a:extLst>
          </p:cNvPr>
          <p:cNvSpPr>
            <a:spLocks noGrp="1"/>
          </p:cNvSpPr>
          <p:nvPr>
            <p:ph idx="1"/>
          </p:nvPr>
        </p:nvSpPr>
        <p:spPr>
          <a:xfrm>
            <a:off x="884382" y="1253331"/>
            <a:ext cx="10515600" cy="4351338"/>
          </a:xfrm>
        </p:spPr>
        <p:txBody>
          <a:bodyPr/>
          <a:lstStyle/>
          <a:p>
            <a:r>
              <a:rPr lang="en-US" sz="2400" dirty="0"/>
              <a:t>The dataset does not consists any duplicate records.</a:t>
            </a:r>
          </a:p>
          <a:p>
            <a:r>
              <a:rPr lang="en-US" sz="2400" dirty="0"/>
              <a:t>All the irrelevant variables are dropped with proper reasoning and studying the graphs. We’re now left with 39 variables.</a:t>
            </a:r>
          </a:p>
        </p:txBody>
      </p:sp>
      <p:pic>
        <p:nvPicPr>
          <p:cNvPr id="6" name="Picture 5">
            <a:extLst>
              <a:ext uri="{FF2B5EF4-FFF2-40B4-BE49-F238E27FC236}">
                <a16:creationId xmlns:a16="http://schemas.microsoft.com/office/drawing/2014/main" id="{656F1C35-1DAF-4368-A737-9FD6C3638773}"/>
              </a:ext>
            </a:extLst>
          </p:cNvPr>
          <p:cNvPicPr>
            <a:picLocks noChangeAspect="1"/>
          </p:cNvPicPr>
          <p:nvPr/>
        </p:nvPicPr>
        <p:blipFill rotWithShape="1">
          <a:blip r:embed="rId2">
            <a:extLst>
              <a:ext uri="{28A0092B-C50C-407E-A947-70E740481C1C}">
                <a14:useLocalDpi xmlns:a14="http://schemas.microsoft.com/office/drawing/2010/main" val="0"/>
              </a:ext>
            </a:extLst>
          </a:blip>
          <a:srcRect l="6652" t="7669" b="2225"/>
          <a:stretch/>
        </p:blipFill>
        <p:spPr>
          <a:xfrm>
            <a:off x="1037303" y="2703872"/>
            <a:ext cx="10117394" cy="3392130"/>
          </a:xfrm>
          <a:prstGeom prst="rect">
            <a:avLst/>
          </a:prstGeom>
        </p:spPr>
      </p:pic>
    </p:spTree>
    <p:extLst>
      <p:ext uri="{BB962C8B-B14F-4D97-AF65-F5344CB8AC3E}">
        <p14:creationId xmlns:p14="http://schemas.microsoft.com/office/powerpoint/2010/main" val="236026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8F81-E0AF-4D76-9244-1E2B055B8389}"/>
              </a:ext>
            </a:extLst>
          </p:cNvPr>
          <p:cNvSpPr>
            <a:spLocks noGrp="1"/>
          </p:cNvSpPr>
          <p:nvPr>
            <p:ph type="title"/>
          </p:nvPr>
        </p:nvSpPr>
        <p:spPr>
          <a:xfrm>
            <a:off x="491613" y="327458"/>
            <a:ext cx="10862187" cy="586942"/>
          </a:xfrm>
        </p:spPr>
        <p:txBody>
          <a:bodyPr>
            <a:normAutofit fontScale="90000"/>
          </a:bodyPr>
          <a:lstStyle/>
          <a:p>
            <a:r>
              <a:rPr lang="en-US" b="1" dirty="0"/>
              <a:t> Data Pre-Processing and Data Wrangling:</a:t>
            </a:r>
            <a:endParaRPr lang="en-IN" dirty="0"/>
          </a:p>
        </p:txBody>
      </p:sp>
      <p:sp>
        <p:nvSpPr>
          <p:cNvPr id="3" name="Content Placeholder 2">
            <a:extLst>
              <a:ext uri="{FF2B5EF4-FFF2-40B4-BE49-F238E27FC236}">
                <a16:creationId xmlns:a16="http://schemas.microsoft.com/office/drawing/2014/main" id="{D74997B4-5F8A-4453-B1CE-8E660197EFC4}"/>
              </a:ext>
            </a:extLst>
          </p:cNvPr>
          <p:cNvSpPr>
            <a:spLocks noGrp="1"/>
          </p:cNvSpPr>
          <p:nvPr>
            <p:ph idx="1"/>
          </p:nvPr>
        </p:nvSpPr>
        <p:spPr>
          <a:xfrm>
            <a:off x="491613" y="1268361"/>
            <a:ext cx="11469478" cy="5501894"/>
          </a:xfrm>
        </p:spPr>
        <p:txBody>
          <a:bodyPr/>
          <a:lstStyle/>
          <a:p>
            <a:pPr algn="just"/>
            <a:r>
              <a:rPr lang="en-US" sz="2400" dirty="0"/>
              <a:t>Out of the available categorical variables, there are 2 such variables where the classes have no hierarchy, but the hierarchy can be manually created. The variables are :</a:t>
            </a:r>
          </a:p>
          <a:p>
            <a:pPr marL="0" indent="0" algn="just">
              <a:buNone/>
            </a:pPr>
            <a:r>
              <a:rPr lang="en-US" sz="2400" dirty="0"/>
              <a:t>   1.PURPOSE   2.TITLE</a:t>
            </a:r>
          </a:p>
          <a:p>
            <a:pPr algn="just"/>
            <a:r>
              <a:rPr lang="en-US" sz="2400" dirty="0"/>
              <a:t>This variable is transformed into numeric data using “Label Encoder” before splitting the dataset.</a:t>
            </a:r>
            <a:endParaRPr lang="en-IN" sz="2400" dirty="0"/>
          </a:p>
          <a:p>
            <a:pPr marL="0" indent="0">
              <a:buNone/>
            </a:pPr>
            <a:endParaRPr lang="en-IN" dirty="0"/>
          </a:p>
        </p:txBody>
      </p:sp>
      <p:pic>
        <p:nvPicPr>
          <p:cNvPr id="7" name="Picture 6">
            <a:extLst>
              <a:ext uri="{FF2B5EF4-FFF2-40B4-BE49-F238E27FC236}">
                <a16:creationId xmlns:a16="http://schemas.microsoft.com/office/drawing/2014/main" id="{143C5A1E-8FC3-457D-B252-BE189BD15687}"/>
              </a:ext>
            </a:extLst>
          </p:cNvPr>
          <p:cNvPicPr>
            <a:picLocks noChangeAspect="1"/>
          </p:cNvPicPr>
          <p:nvPr/>
        </p:nvPicPr>
        <p:blipFill rotWithShape="1">
          <a:blip r:embed="rId2">
            <a:extLst>
              <a:ext uri="{28A0092B-C50C-407E-A947-70E740481C1C}">
                <a14:useLocalDpi xmlns:a14="http://schemas.microsoft.com/office/drawing/2010/main" val="0"/>
              </a:ext>
            </a:extLst>
          </a:blip>
          <a:srcRect l="5976" t="31726" b="7477"/>
          <a:stretch/>
        </p:blipFill>
        <p:spPr>
          <a:xfrm>
            <a:off x="838200" y="3795252"/>
            <a:ext cx="10734368" cy="2576051"/>
          </a:xfrm>
          <a:prstGeom prst="rect">
            <a:avLst/>
          </a:prstGeom>
        </p:spPr>
      </p:pic>
    </p:spTree>
    <p:extLst>
      <p:ext uri="{BB962C8B-B14F-4D97-AF65-F5344CB8AC3E}">
        <p14:creationId xmlns:p14="http://schemas.microsoft.com/office/powerpoint/2010/main" val="460735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6152FCE-B859-46B7-B841-3BF9A12D29AB}"/>
              </a:ext>
            </a:extLst>
          </p:cNvPr>
          <p:cNvSpPr>
            <a:spLocks noGrp="1"/>
          </p:cNvSpPr>
          <p:nvPr>
            <p:ph idx="1"/>
          </p:nvPr>
        </p:nvSpPr>
        <p:spPr>
          <a:xfrm>
            <a:off x="838200" y="1061884"/>
            <a:ext cx="10515600" cy="5115079"/>
          </a:xfrm>
        </p:spPr>
        <p:txBody>
          <a:bodyPr/>
          <a:lstStyle/>
          <a:p>
            <a:r>
              <a:rPr lang="en-US" dirty="0"/>
              <a:t>The categorical variables that are nominal in nature are converted to numerical values by creating Dummy Variables.</a:t>
            </a:r>
          </a:p>
          <a:p>
            <a:r>
              <a:rPr lang="en-US" dirty="0"/>
              <a:t> 1. </a:t>
            </a:r>
            <a:r>
              <a:rPr lang="en-US" dirty="0" err="1"/>
              <a:t>home_ownership</a:t>
            </a:r>
            <a:r>
              <a:rPr lang="en-US" dirty="0"/>
              <a:t>  2.initial_list_status</a:t>
            </a:r>
            <a:endParaRPr lang="en-IN" dirty="0"/>
          </a:p>
        </p:txBody>
      </p:sp>
      <p:pic>
        <p:nvPicPr>
          <p:cNvPr id="12" name="Picture 11">
            <a:extLst>
              <a:ext uri="{FF2B5EF4-FFF2-40B4-BE49-F238E27FC236}">
                <a16:creationId xmlns:a16="http://schemas.microsoft.com/office/drawing/2014/main" id="{103E7D09-80DF-49E5-9DD2-2FE9FD253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06" y="2529761"/>
            <a:ext cx="10650794" cy="2936973"/>
          </a:xfrm>
          <a:prstGeom prst="rect">
            <a:avLst/>
          </a:prstGeom>
        </p:spPr>
      </p:pic>
    </p:spTree>
    <p:extLst>
      <p:ext uri="{BB962C8B-B14F-4D97-AF65-F5344CB8AC3E}">
        <p14:creationId xmlns:p14="http://schemas.microsoft.com/office/powerpoint/2010/main" val="2772709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768</TotalTime>
  <Words>1231</Words>
  <Application>Microsoft Office PowerPoint</Application>
  <PresentationFormat>Widescreen</PresentationFormat>
  <Paragraphs>117</Paragraphs>
  <Slides>36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PowerPoint Presentation</vt:lpstr>
      <vt:lpstr>OBJECTIVE</vt:lpstr>
      <vt:lpstr>Data Exploration and Cleaning:</vt:lpstr>
      <vt:lpstr>Data Exploration and Cleaning:</vt:lpstr>
      <vt:lpstr>PowerPoint Presentation</vt:lpstr>
      <vt:lpstr>PowerPoint Presentation</vt:lpstr>
      <vt:lpstr>Data Extraction and Cleaning:</vt:lpstr>
      <vt:lpstr> Data Pre-Processing and Data Wrangling:</vt:lpstr>
      <vt:lpstr>PowerPoint Presentation</vt:lpstr>
      <vt:lpstr>Null Value Treatment and Feature Manipulation:</vt:lpstr>
      <vt:lpstr>PowerPoint Presentation</vt:lpstr>
      <vt:lpstr>PowerPoint Presentation</vt:lpstr>
      <vt:lpstr>PowerPoint Presentation</vt:lpstr>
      <vt:lpstr>PowerPoint Presentation</vt:lpstr>
      <vt:lpstr>Train-Test Data Split:</vt:lpstr>
      <vt:lpstr>Model Selection:</vt:lpstr>
      <vt:lpstr>The feature scores are as follows:</vt:lpstr>
      <vt:lpstr>PowerPoint Presentation</vt:lpstr>
      <vt:lpstr>PowerPoint Presentation</vt:lpstr>
      <vt:lpstr>Splitting Train data to Train and Test Data:</vt:lpstr>
      <vt:lpstr>Scaling The Data:</vt:lpstr>
      <vt:lpstr>Fitting Models to Data:</vt:lpstr>
      <vt:lpstr>Fitting Models to Data:</vt:lpstr>
      <vt:lpstr>Fitting Models to Data:</vt:lpstr>
      <vt:lpstr>Fitting Models to Data:</vt:lpstr>
      <vt:lpstr>Fitting Models to Data:</vt:lpstr>
      <vt:lpstr>Fitting Models to Data:</vt:lpstr>
      <vt:lpstr>PowerPoint Presentation</vt:lpstr>
      <vt:lpstr>PowerPoint Presentation</vt:lpstr>
      <vt:lpstr>Fitting Models to Data:</vt:lpstr>
      <vt:lpstr>Model Implementation on the Unseen Test Data:</vt:lpstr>
      <vt:lpstr>Fitting Model to Test Data:</vt:lpstr>
      <vt:lpstr>Fitting Model to Data:</vt:lpstr>
      <vt:lpstr>Final Prediction: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dc:title>
  <dc:creator>devdatta supnekar</dc:creator>
  <cp:lastModifiedBy>abhaya shahare</cp:lastModifiedBy>
  <cp:revision>72</cp:revision>
  <dcterms:created xsi:type="dcterms:W3CDTF">2019-06-27T10:19:15Z</dcterms:created>
  <dcterms:modified xsi:type="dcterms:W3CDTF">2021-04-03T13:24:51Z</dcterms:modified>
</cp:coreProperties>
</file>